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15" r:id="rId1"/>
    <p:sldMasterId id="2147483719" r:id="rId2"/>
    <p:sldMasterId id="2147483733" r:id="rId3"/>
    <p:sldMasterId id="2147483735" r:id="rId4"/>
    <p:sldMasterId id="2147483737" r:id="rId5"/>
    <p:sldMasterId id="2147483739" r:id="rId6"/>
    <p:sldMasterId id="2147483741" r:id="rId7"/>
    <p:sldMasterId id="2147483743" r:id="rId8"/>
    <p:sldMasterId id="2147483745" r:id="rId9"/>
    <p:sldMasterId id="2147483747" r:id="rId10"/>
    <p:sldMasterId id="2147483749" r:id="rId11"/>
    <p:sldMasterId id="2147483761" r:id="rId12"/>
    <p:sldMasterId id="2147483763" r:id="rId13"/>
    <p:sldMasterId id="2147483765" r:id="rId14"/>
    <p:sldMasterId id="2147483767" r:id="rId15"/>
    <p:sldMasterId id="2147483769" r:id="rId16"/>
    <p:sldMasterId id="2147483771" r:id="rId17"/>
    <p:sldMasterId id="2147483773" r:id="rId18"/>
    <p:sldMasterId id="2147483774" r:id="rId19"/>
  </p:sldMasterIdLst>
  <p:notesMasterIdLst>
    <p:notesMasterId r:id="rId47"/>
  </p:notesMasterIdLst>
  <p:handoutMasterIdLst>
    <p:handoutMasterId r:id="rId48"/>
  </p:handoutMasterIdLst>
  <p:sldIdLst>
    <p:sldId id="477" r:id="rId20"/>
    <p:sldId id="365" r:id="rId21"/>
    <p:sldId id="445" r:id="rId22"/>
    <p:sldId id="459" r:id="rId23"/>
    <p:sldId id="461" r:id="rId24"/>
    <p:sldId id="462" r:id="rId25"/>
    <p:sldId id="463" r:id="rId26"/>
    <p:sldId id="464" r:id="rId27"/>
    <p:sldId id="460" r:id="rId28"/>
    <p:sldId id="458" r:id="rId29"/>
    <p:sldId id="465" r:id="rId30"/>
    <p:sldId id="446" r:id="rId31"/>
    <p:sldId id="466" r:id="rId32"/>
    <p:sldId id="467" r:id="rId33"/>
    <p:sldId id="468" r:id="rId34"/>
    <p:sldId id="447" r:id="rId35"/>
    <p:sldId id="448" r:id="rId36"/>
    <p:sldId id="450" r:id="rId37"/>
    <p:sldId id="469" r:id="rId38"/>
    <p:sldId id="470" r:id="rId39"/>
    <p:sldId id="471" r:id="rId40"/>
    <p:sldId id="472" r:id="rId41"/>
    <p:sldId id="473" r:id="rId42"/>
    <p:sldId id="474" r:id="rId43"/>
    <p:sldId id="475" r:id="rId44"/>
    <p:sldId id="476" r:id="rId45"/>
    <p:sldId id="432" r:id="rId46"/>
  </p:sldIdLst>
  <p:sldSz cx="9144000" cy="6858000" type="screen4x3"/>
  <p:notesSz cx="6950075" cy="9236075"/>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in, Elizabeth" initials="E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274E"/>
    <a:srgbClr val="800000"/>
    <a:srgbClr val="590000"/>
    <a:srgbClr val="A5002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260" autoAdjust="0"/>
    <p:restoredTop sz="93162" autoAdjust="0"/>
  </p:normalViewPr>
  <p:slideViewPr>
    <p:cSldViewPr>
      <p:cViewPr varScale="1">
        <p:scale>
          <a:sx n="75" d="100"/>
          <a:sy n="75" d="100"/>
        </p:scale>
        <p:origin x="618" y="72"/>
      </p:cViewPr>
      <p:guideLst>
        <p:guide orient="horz" pos="960"/>
        <p:guide pos="2880"/>
      </p:guideLst>
    </p:cSldViewPr>
  </p:slideViewPr>
  <p:outlineViewPr>
    <p:cViewPr>
      <p:scale>
        <a:sx n="33" d="100"/>
        <a:sy n="33" d="100"/>
      </p:scale>
      <p:origin x="0" y="78"/>
    </p:cViewPr>
  </p:outlineViewPr>
  <p:notesTextViewPr>
    <p:cViewPr>
      <p:scale>
        <a:sx n="100" d="100"/>
        <a:sy n="100" d="100"/>
      </p:scale>
      <p:origin x="0" y="0"/>
    </p:cViewPr>
  </p:notesTextViewPr>
  <p:sorterViewPr>
    <p:cViewPr>
      <p:scale>
        <a:sx n="130" d="100"/>
        <a:sy n="130" d="100"/>
      </p:scale>
      <p:origin x="0" y="4878"/>
    </p:cViewPr>
  </p:sorterViewPr>
  <p:notesViewPr>
    <p:cSldViewPr>
      <p:cViewPr varScale="1">
        <p:scale>
          <a:sx n="66" d="100"/>
          <a:sy n="66" d="100"/>
        </p:scale>
        <p:origin x="-2040"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50" dirty="0"/>
              <a:t>Chart 15: Number of Respondents by Office Size (Number of Full-time Attorneys</a:t>
            </a:r>
            <a:r>
              <a:rPr lang="en-US" sz="1200" dirty="0" smtClean="0"/>
              <a:t>)</a:t>
            </a:r>
            <a:endParaRPr lang="en-US" sz="1200" dirty="0"/>
          </a:p>
        </c:rich>
      </c:tx>
      <c:overlay val="0"/>
    </c:title>
    <c:autoTitleDeleted val="0"/>
    <c:plotArea>
      <c:layout/>
      <c:barChart>
        <c:barDir val="col"/>
        <c:grouping val="clustered"/>
        <c:varyColors val="0"/>
        <c:ser>
          <c:idx val="0"/>
          <c:order val="0"/>
          <c:tx>
            <c:strRef>
              <c:f>Sheet1!$B$1</c:f>
              <c:strCache>
                <c:ptCount val="1"/>
                <c:pt idx="0">
                  <c:v>Chart X: Number of Respondents by Office Size (Number of Full-time Attorneys)
</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to 5</c:v>
                </c:pt>
                <c:pt idx="1">
                  <c:v>6 to 10</c:v>
                </c:pt>
                <c:pt idx="2">
                  <c:v>11 to 20</c:v>
                </c:pt>
                <c:pt idx="3">
                  <c:v>21 to 30</c:v>
                </c:pt>
                <c:pt idx="4">
                  <c:v>31 to 50</c:v>
                </c:pt>
                <c:pt idx="5">
                  <c:v>More than 51</c:v>
                </c:pt>
              </c:strCache>
            </c:strRef>
          </c:cat>
          <c:val>
            <c:numRef>
              <c:f>Sheet1!$B$2:$B$7</c:f>
              <c:numCache>
                <c:formatCode>General</c:formatCode>
                <c:ptCount val="6"/>
                <c:pt idx="0">
                  <c:v>77</c:v>
                </c:pt>
                <c:pt idx="1">
                  <c:v>58</c:v>
                </c:pt>
                <c:pt idx="2">
                  <c:v>57</c:v>
                </c:pt>
                <c:pt idx="3">
                  <c:v>23</c:v>
                </c:pt>
                <c:pt idx="4">
                  <c:v>22</c:v>
                </c:pt>
                <c:pt idx="5">
                  <c:v>36</c:v>
                </c:pt>
              </c:numCache>
            </c:numRef>
          </c:val>
        </c:ser>
        <c:dLbls>
          <c:showLegendKey val="0"/>
          <c:showVal val="0"/>
          <c:showCatName val="0"/>
          <c:showSerName val="0"/>
          <c:showPercent val="0"/>
          <c:showBubbleSize val="0"/>
        </c:dLbls>
        <c:gapWidth val="150"/>
        <c:axId val="235271672"/>
        <c:axId val="235272064"/>
      </c:barChart>
      <c:catAx>
        <c:axId val="235271672"/>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Office Size</a:t>
                </a:r>
              </a:p>
            </c:rich>
          </c:tx>
          <c:overlay val="0"/>
        </c:title>
        <c:numFmt formatCode="General" sourceLinked="0"/>
        <c:majorTickMark val="out"/>
        <c:minorTickMark val="none"/>
        <c:tickLblPos val="nextTo"/>
        <c:crossAx val="235272064"/>
        <c:crosses val="autoZero"/>
        <c:auto val="1"/>
        <c:lblAlgn val="ctr"/>
        <c:lblOffset val="100"/>
        <c:noMultiLvlLbl val="0"/>
      </c:catAx>
      <c:valAx>
        <c:axId val="235272064"/>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Number of Respondents</a:t>
                </a:r>
              </a:p>
            </c:rich>
          </c:tx>
          <c:overlay val="0"/>
        </c:title>
        <c:numFmt formatCode="General" sourceLinked="1"/>
        <c:majorTickMark val="out"/>
        <c:minorTickMark val="none"/>
        <c:tickLblPos val="nextTo"/>
        <c:crossAx val="23527167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50" b="1" dirty="0">
                <a:latin typeface="+mn-lt"/>
                <a:cs typeface="Times New Roman" panose="02020603050405020304" pitchFamily="18" charset="0"/>
              </a:rPr>
              <a:t>Chart 16</a:t>
            </a:r>
            <a:r>
              <a:rPr lang="en-US" sz="1250" b="1" dirty="0" smtClean="0">
                <a:latin typeface="+mn-lt"/>
                <a:cs typeface="Times New Roman" panose="02020603050405020304" pitchFamily="18" charset="0"/>
              </a:rPr>
              <a:t>: Size </a:t>
            </a:r>
            <a:r>
              <a:rPr lang="en-US" sz="1250" b="1" dirty="0">
                <a:latin typeface="+mn-lt"/>
                <a:cs typeface="Times New Roman" panose="02020603050405020304" pitchFamily="18" charset="0"/>
              </a:rPr>
              <a:t>of</a:t>
            </a:r>
            <a:r>
              <a:rPr lang="en-US" sz="1250" b="1" baseline="0" dirty="0">
                <a:latin typeface="+mn-lt"/>
                <a:cs typeface="Times New Roman" panose="02020603050405020304" pitchFamily="18" charset="0"/>
              </a:rPr>
              <a:t> Population of Respondents' </a:t>
            </a:r>
            <a:r>
              <a:rPr lang="en-US" sz="1250" b="1" baseline="0" dirty="0" smtClean="0">
                <a:latin typeface="+mn-lt"/>
                <a:cs typeface="Times New Roman" panose="02020603050405020304" pitchFamily="18" charset="0"/>
              </a:rPr>
              <a:t>Jurisdiction</a:t>
            </a:r>
            <a:endParaRPr lang="en-US" sz="1250" b="1" dirty="0">
              <a:latin typeface="+mn-lt"/>
            </a:endParaRPr>
          </a:p>
        </c:rich>
      </c:tx>
      <c:layout>
        <c:manualLayout>
          <c:xMode val="edge"/>
          <c:yMode val="edge"/>
          <c:x val="0.21831842576028623"/>
          <c:y val="0"/>
        </c:manualLayout>
      </c:layout>
      <c:overlay val="0"/>
    </c:title>
    <c:autoTitleDeleted val="0"/>
    <c:plotArea>
      <c:layout>
        <c:manualLayout>
          <c:layoutTarget val="inner"/>
          <c:xMode val="edge"/>
          <c:yMode val="edge"/>
          <c:x val="5.5530155504755457E-2"/>
          <c:y val="9.9639612356147794E-2"/>
          <c:w val="0.70782067564135132"/>
          <c:h val="0.78415303856248741"/>
        </c:manualLayout>
      </c:layout>
      <c:barChart>
        <c:barDir val="col"/>
        <c:grouping val="clustered"/>
        <c:varyColors val="0"/>
        <c:ser>
          <c:idx val="0"/>
          <c:order val="0"/>
          <c:tx>
            <c:strRef>
              <c:f>Sheet3!$B$1</c:f>
              <c:strCache>
                <c:ptCount val="1"/>
                <c:pt idx="0">
                  <c:v>Number of Respondents by Size of Jurisdiction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Sheet3!$A$2:$A$8</c:f>
              <c:strCache>
                <c:ptCount val="7"/>
                <c:pt idx="0">
                  <c:v>No Response</c:v>
                </c:pt>
                <c:pt idx="1">
                  <c:v>PopL100k</c:v>
                </c:pt>
                <c:pt idx="2">
                  <c:v>PopL250k</c:v>
                </c:pt>
                <c:pt idx="3">
                  <c:v>PopL500k</c:v>
                </c:pt>
                <c:pt idx="4">
                  <c:v>PopL750k</c:v>
                </c:pt>
                <c:pt idx="5">
                  <c:v>PopL1M</c:v>
                </c:pt>
                <c:pt idx="6">
                  <c:v>PopG1M</c:v>
                </c:pt>
              </c:strCache>
            </c:strRef>
          </c:cat>
          <c:val>
            <c:numRef>
              <c:f>Sheet3!$B$2:$B$8</c:f>
              <c:numCache>
                <c:formatCode>General</c:formatCode>
                <c:ptCount val="7"/>
                <c:pt idx="0">
                  <c:v>71</c:v>
                </c:pt>
                <c:pt idx="1">
                  <c:v>100</c:v>
                </c:pt>
                <c:pt idx="2">
                  <c:v>72</c:v>
                </c:pt>
                <c:pt idx="3">
                  <c:v>43</c:v>
                </c:pt>
                <c:pt idx="4">
                  <c:v>21</c:v>
                </c:pt>
                <c:pt idx="5">
                  <c:v>26</c:v>
                </c:pt>
                <c:pt idx="6">
                  <c:v>53</c:v>
                </c:pt>
              </c:numCache>
            </c:numRef>
          </c:val>
        </c:ser>
        <c:dLbls>
          <c:showLegendKey val="0"/>
          <c:showVal val="0"/>
          <c:showCatName val="0"/>
          <c:showSerName val="0"/>
          <c:showPercent val="0"/>
          <c:showBubbleSize val="0"/>
        </c:dLbls>
        <c:gapWidth val="150"/>
        <c:axId val="235272848"/>
        <c:axId val="235273240"/>
      </c:barChart>
      <c:catAx>
        <c:axId val="235272848"/>
        <c:scaling>
          <c:orientation val="minMax"/>
        </c:scaling>
        <c:delete val="0"/>
        <c:axPos val="b"/>
        <c:numFmt formatCode="General" sourceLinked="0"/>
        <c:majorTickMark val="out"/>
        <c:minorTickMark val="none"/>
        <c:tickLblPos val="nextTo"/>
        <c:crossAx val="235273240"/>
        <c:crosses val="autoZero"/>
        <c:auto val="1"/>
        <c:lblAlgn val="ctr"/>
        <c:lblOffset val="100"/>
        <c:noMultiLvlLbl val="0"/>
      </c:catAx>
      <c:valAx>
        <c:axId val="235273240"/>
        <c:scaling>
          <c:orientation val="minMax"/>
        </c:scaling>
        <c:delete val="0"/>
        <c:axPos val="l"/>
        <c:majorGridlines/>
        <c:numFmt formatCode="General" sourceLinked="1"/>
        <c:majorTickMark val="out"/>
        <c:minorTickMark val="none"/>
        <c:tickLblPos val="nextTo"/>
        <c:crossAx val="235272848"/>
        <c:crosses val="autoZero"/>
        <c:crossBetween val="between"/>
      </c:valAx>
      <c:spPr>
        <a:noFill/>
        <a:ln w="25400">
          <a:noFill/>
        </a:ln>
      </c:spPr>
    </c:plotArea>
    <c:legend>
      <c:legendPos val="r"/>
      <c:layout>
        <c:manualLayout>
          <c:xMode val="edge"/>
          <c:yMode val="edge"/>
          <c:x val="0.76335083114610691"/>
          <c:y val="0.48368463557439934"/>
          <c:w val="0.22589648068185025"/>
          <c:h val="9.6685342216838277E-2"/>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3" y="2"/>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t" anchorCtr="0" compatLnSpc="1">
            <a:prstTxWarp prst="textNoShape">
              <a:avLst/>
            </a:prstTxWarp>
          </a:bodyPr>
          <a:lstStyle>
            <a:lvl1pPr>
              <a:defRPr sz="1200"/>
            </a:lvl1pPr>
          </a:lstStyle>
          <a:p>
            <a:pPr>
              <a:defRPr/>
            </a:pPr>
            <a:endParaRPr lang="en-US" dirty="0"/>
          </a:p>
        </p:txBody>
      </p:sp>
      <p:sp>
        <p:nvSpPr>
          <p:cNvPr id="117763" name="Rectangle 3"/>
          <p:cNvSpPr>
            <a:spLocks noGrp="1" noChangeArrowheads="1"/>
          </p:cNvSpPr>
          <p:nvPr>
            <p:ph type="dt" sz="quarter" idx="1"/>
          </p:nvPr>
        </p:nvSpPr>
        <p:spPr bwMode="auto">
          <a:xfrm>
            <a:off x="3936176" y="2"/>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t" anchorCtr="0" compatLnSpc="1">
            <a:prstTxWarp prst="textNoShape">
              <a:avLst/>
            </a:prstTxWarp>
          </a:bodyPr>
          <a:lstStyle>
            <a:lvl1pPr algn="r">
              <a:defRPr sz="1200"/>
            </a:lvl1pPr>
          </a:lstStyle>
          <a:p>
            <a:pPr>
              <a:defRPr/>
            </a:pPr>
            <a:endParaRPr lang="en-US" dirty="0"/>
          </a:p>
        </p:txBody>
      </p:sp>
      <p:sp>
        <p:nvSpPr>
          <p:cNvPr id="117764" name="Rectangle 4"/>
          <p:cNvSpPr>
            <a:spLocks noGrp="1" noChangeArrowheads="1"/>
          </p:cNvSpPr>
          <p:nvPr>
            <p:ph type="ftr" sz="quarter" idx="2"/>
          </p:nvPr>
        </p:nvSpPr>
        <p:spPr bwMode="auto">
          <a:xfrm>
            <a:off x="3" y="8772528"/>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b" anchorCtr="0" compatLnSpc="1">
            <a:prstTxWarp prst="textNoShape">
              <a:avLst/>
            </a:prstTxWarp>
          </a:bodyPr>
          <a:lstStyle>
            <a:lvl1pPr>
              <a:defRPr sz="1200"/>
            </a:lvl1pPr>
          </a:lstStyle>
          <a:p>
            <a:pPr>
              <a:defRPr/>
            </a:pPr>
            <a:endParaRPr lang="en-US" dirty="0"/>
          </a:p>
        </p:txBody>
      </p:sp>
      <p:sp>
        <p:nvSpPr>
          <p:cNvPr id="117765" name="Rectangle 5"/>
          <p:cNvSpPr>
            <a:spLocks noGrp="1" noChangeArrowheads="1"/>
          </p:cNvSpPr>
          <p:nvPr>
            <p:ph type="sldNum" sz="quarter" idx="3"/>
          </p:nvPr>
        </p:nvSpPr>
        <p:spPr bwMode="auto">
          <a:xfrm>
            <a:off x="3936176" y="8772528"/>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b" anchorCtr="0" compatLnSpc="1">
            <a:prstTxWarp prst="textNoShape">
              <a:avLst/>
            </a:prstTxWarp>
          </a:bodyPr>
          <a:lstStyle>
            <a:lvl1pPr algn="r">
              <a:defRPr sz="1200"/>
            </a:lvl1pPr>
          </a:lstStyle>
          <a:p>
            <a:pPr>
              <a:defRPr/>
            </a:pPr>
            <a:fld id="{F8424C03-A504-4595-869C-59D668D6EF94}" type="slidenum">
              <a:rPr lang="en-US"/>
              <a:pPr>
                <a:defRPr/>
              </a:pPr>
              <a:t>‹#›</a:t>
            </a:fld>
            <a:endParaRPr lang="en-US" dirty="0"/>
          </a:p>
        </p:txBody>
      </p:sp>
    </p:spTree>
    <p:extLst>
      <p:ext uri="{BB962C8B-B14F-4D97-AF65-F5344CB8AC3E}">
        <p14:creationId xmlns:p14="http://schemas.microsoft.com/office/powerpoint/2010/main" val="16025120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2"/>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t" anchorCtr="0" compatLnSpc="1">
            <a:prstTxWarp prst="textNoShape">
              <a:avLst/>
            </a:prstTxWarp>
          </a:bodyPr>
          <a:lstStyle>
            <a:lvl1pPr>
              <a:defRPr sz="1200"/>
            </a:lvl1pPr>
          </a:lstStyle>
          <a:p>
            <a:pPr>
              <a:defRPr/>
            </a:pPr>
            <a:endParaRPr lang="en-US" dirty="0"/>
          </a:p>
        </p:txBody>
      </p:sp>
      <p:sp>
        <p:nvSpPr>
          <p:cNvPr id="10243" name="Rectangle 3"/>
          <p:cNvSpPr>
            <a:spLocks noGrp="1" noChangeArrowheads="1"/>
          </p:cNvSpPr>
          <p:nvPr>
            <p:ph type="dt" idx="1"/>
          </p:nvPr>
        </p:nvSpPr>
        <p:spPr bwMode="auto">
          <a:xfrm>
            <a:off x="3936176" y="2"/>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t" anchorCtr="0" compatLnSpc="1">
            <a:prstTxWarp prst="textNoShape">
              <a:avLst/>
            </a:prstTxWarp>
          </a:bodyPr>
          <a:lstStyle>
            <a:lvl1pPr algn="r">
              <a:defRPr sz="1200"/>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95639" y="4387853"/>
            <a:ext cx="5558801"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3" y="8772528"/>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b" anchorCtr="0" compatLnSpc="1">
            <a:prstTxWarp prst="textNoShape">
              <a:avLst/>
            </a:prstTxWarp>
          </a:bodyPr>
          <a:lstStyle>
            <a:lvl1pPr>
              <a:defRPr sz="1200"/>
            </a:lvl1pPr>
          </a:lstStyle>
          <a:p>
            <a:pPr>
              <a:defRPr/>
            </a:pPr>
            <a:endParaRPr lang="en-US" dirty="0"/>
          </a:p>
        </p:txBody>
      </p:sp>
      <p:sp>
        <p:nvSpPr>
          <p:cNvPr id="10247" name="Rectangle 7"/>
          <p:cNvSpPr>
            <a:spLocks noGrp="1" noChangeArrowheads="1"/>
          </p:cNvSpPr>
          <p:nvPr>
            <p:ph type="sldNum" sz="quarter" idx="5"/>
          </p:nvPr>
        </p:nvSpPr>
        <p:spPr bwMode="auto">
          <a:xfrm>
            <a:off x="3936176" y="8772528"/>
            <a:ext cx="30123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1" tIns="46404" rIns="92811" bIns="46404" numCol="1" anchor="b" anchorCtr="0" compatLnSpc="1">
            <a:prstTxWarp prst="textNoShape">
              <a:avLst/>
            </a:prstTxWarp>
          </a:bodyPr>
          <a:lstStyle>
            <a:lvl1pPr algn="r">
              <a:defRPr sz="1200"/>
            </a:lvl1pPr>
          </a:lstStyle>
          <a:p>
            <a:pPr>
              <a:defRPr/>
            </a:pPr>
            <a:fld id="{B2A845B5-0794-4799-A8DA-820F71A4F24F}" type="slidenum">
              <a:rPr lang="en-US"/>
              <a:pPr>
                <a:defRPr/>
              </a:pPr>
              <a:t>‹#›</a:t>
            </a:fld>
            <a:endParaRPr lang="en-US" dirty="0"/>
          </a:p>
        </p:txBody>
      </p:sp>
    </p:spTree>
    <p:extLst>
      <p:ext uri="{BB962C8B-B14F-4D97-AF65-F5344CB8AC3E}">
        <p14:creationId xmlns:p14="http://schemas.microsoft.com/office/powerpoint/2010/main" val="312160494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768705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7" name="Rounded Rectangle 6"/>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0" name="Rounded Rectangle 9"/>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11"/>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1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1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44" descr="BJA NTTAC color.jpg"/>
          <p:cNvPicPr>
            <a:picLocks noChangeAspect="1"/>
          </p:cNvPicPr>
          <p:nvPr userDrawn="1"/>
        </p:nvPicPr>
        <p:blipFill>
          <a:blip r:embed="rId2" cstate="print"/>
          <a:srcRect/>
          <a:stretch>
            <a:fillRect/>
          </a:stretch>
        </p:blipFill>
        <p:spPr bwMode="auto">
          <a:xfrm>
            <a:off x="152400" y="5943600"/>
            <a:ext cx="1676400" cy="595313"/>
          </a:xfrm>
          <a:prstGeom prst="rect">
            <a:avLst/>
          </a:prstGeom>
          <a:noFill/>
          <a:ln w="9525">
            <a:noFill/>
            <a:miter lim="800000"/>
            <a:headEnd/>
            <a:tailEnd/>
          </a:ln>
        </p:spPr>
      </p:pic>
      <p:sp>
        <p:nvSpPr>
          <p:cNvPr id="16" name="TextBox 15"/>
          <p:cNvSpPr txBox="1"/>
          <p:nvPr userDrawn="1"/>
        </p:nvSpPr>
        <p:spPr>
          <a:xfrm>
            <a:off x="457200" y="6096000"/>
            <a:ext cx="8229600" cy="369888"/>
          </a:xfrm>
          <a:prstGeom prst="rect">
            <a:avLst/>
          </a:prstGeom>
          <a:noFill/>
        </p:spPr>
        <p:txBody>
          <a:bodyPr>
            <a:spAutoFit/>
          </a:bodyPr>
          <a:lstStyle/>
          <a:p>
            <a:pPr algn="ctr">
              <a:defRPr/>
            </a:pPr>
            <a:r>
              <a:rPr lang="en-US" dirty="0">
                <a:solidFill>
                  <a:srgbClr val="1F497D"/>
                </a:solidFill>
              </a:rPr>
              <a:t>www.bjatraining.org</a:t>
            </a:r>
          </a:p>
        </p:txBody>
      </p:sp>
      <p:pic>
        <p:nvPicPr>
          <p:cNvPr id="17" name="Picture 46" descr="BJA2009_blue.jpg"/>
          <p:cNvPicPr>
            <a:picLocks noChangeAspect="1"/>
          </p:cNvPicPr>
          <p:nvPr userDrawn="1"/>
        </p:nvPicPr>
        <p:blipFill>
          <a:blip r:embed="rId3" cstate="print"/>
          <a:srcRect/>
          <a:stretch>
            <a:fillRect/>
          </a:stretch>
        </p:blipFill>
        <p:spPr bwMode="auto">
          <a:xfrm>
            <a:off x="7162800" y="5943600"/>
            <a:ext cx="1524000" cy="611187"/>
          </a:xfrm>
          <a:prstGeom prst="rect">
            <a:avLst/>
          </a:prstGeom>
          <a:noFill/>
          <a:ln w="9525">
            <a:noFill/>
            <a:miter lim="800000"/>
            <a:headEnd/>
            <a:tailEnd/>
          </a:ln>
        </p:spPr>
      </p:pic>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dirty="0" smtClean="0"/>
              <a:t>Click to edit Master</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TextBox 18"/>
          <p:cNvSpPr txBox="1"/>
          <p:nvPr userDrawn="1"/>
        </p:nvSpPr>
        <p:spPr>
          <a:xfrm>
            <a:off x="8305800" y="11668"/>
            <a:ext cx="609600" cy="369332"/>
          </a:xfrm>
          <a:prstGeom prst="rect">
            <a:avLst/>
          </a:prstGeom>
          <a:noFill/>
        </p:spPr>
        <p:txBody>
          <a:bodyPr wrap="square" rtlCol="0">
            <a:spAutoFit/>
          </a:bodyPr>
          <a:lstStyle/>
          <a:p>
            <a:pPr algn="r"/>
            <a:fld id="{2F023E19-BAA7-4834-945E-7D828903A03C}" type="slidenum">
              <a:rPr lang="en-US" b="1" smtClean="0">
                <a:solidFill>
                  <a:prstClr val="white"/>
                </a:solidFill>
              </a:rPr>
              <a:pPr algn="r"/>
              <a:t>‹#›</a:t>
            </a:fld>
            <a:endParaRPr lang="en-US" b="1" dirty="0">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4506F46-4D74-4D95-9C45-DE92AA2E4A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637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7D346B7-E1B7-4ED1-9FA9-D00FF1ABF20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058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9A9180-F4B6-42E5-B52A-98E9C3594DF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287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E1C0E7-5295-4151-B2DD-8789C139883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416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a:prstGeom prst="rect">
            <a:avLst/>
          </a:prstGeom>
        </p:spPr>
        <p:txBody>
          <a:bodyP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154052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noFill/>
                </a:ln>
                <a:solidFill>
                  <a:schemeClr val="tx2"/>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04372F4-3016-4B10-8C80-938E447EE18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99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93CBF7-3213-48B9-BC31-E9278E47688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403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7F45EBD-7041-497C-BA93-9DC2171A3EA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148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89D717D-B035-44F0-A076-51ED8FE676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82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E08CB7F-D026-43B0-AE5B-992A962377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8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5D5BFDD-7057-4C54-BE38-B11D4745207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834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EB4AB1-752B-401C-AD05-EE1FD555E2F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1878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19.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38" name="Title Placeholder 21"/>
          <p:cNvSpPr>
            <a:spLocks noGrp="1"/>
          </p:cNvSpPr>
          <p:nvPr>
            <p:ph type="title"/>
          </p:nvPr>
        </p:nvSpPr>
        <p:spPr bwMode="auto">
          <a:xfrm>
            <a:off x="457200" y="6858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457200" y="19050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1" name="Picture 19" descr="BJA NTTAC color.jpg"/>
          <p:cNvPicPr>
            <a:picLocks noChangeAspect="1"/>
          </p:cNvPicPr>
          <p:nvPr userDrawn="1"/>
        </p:nvPicPr>
        <p:blipFill>
          <a:blip r:embed="rId3" cstate="print"/>
          <a:srcRect/>
          <a:stretch>
            <a:fillRect/>
          </a:stretch>
        </p:blipFill>
        <p:spPr bwMode="auto">
          <a:xfrm>
            <a:off x="152400" y="5943600"/>
            <a:ext cx="1676400" cy="595313"/>
          </a:xfrm>
          <a:prstGeom prst="rect">
            <a:avLst/>
          </a:prstGeom>
          <a:noFill/>
          <a:ln w="9525">
            <a:noFill/>
            <a:miter lim="800000"/>
            <a:headEnd/>
            <a:tailEnd/>
          </a:ln>
        </p:spPr>
      </p:pic>
      <p:sp>
        <p:nvSpPr>
          <p:cNvPr id="21" name="TextBox 20"/>
          <p:cNvSpPr txBox="1"/>
          <p:nvPr userDrawn="1"/>
        </p:nvSpPr>
        <p:spPr>
          <a:xfrm>
            <a:off x="457200" y="6172200"/>
            <a:ext cx="8229600" cy="369888"/>
          </a:xfrm>
          <a:prstGeom prst="rect">
            <a:avLst/>
          </a:prstGeom>
          <a:noFill/>
        </p:spPr>
        <p:txBody>
          <a:bodyPr>
            <a:spAutoFit/>
          </a:bodyPr>
          <a:lstStyle/>
          <a:p>
            <a:pPr algn="ctr">
              <a:defRPr/>
            </a:pPr>
            <a:r>
              <a:rPr lang="en-US" dirty="0">
                <a:solidFill>
                  <a:srgbClr val="1F497D"/>
                </a:solidFill>
              </a:rPr>
              <a:t>www.bjatraining.org</a:t>
            </a:r>
          </a:p>
        </p:txBody>
      </p:sp>
      <p:pic>
        <p:nvPicPr>
          <p:cNvPr id="1043" name="Picture 21" descr="BJA2009_blue.jpg"/>
          <p:cNvPicPr>
            <a:picLocks noChangeAspect="1"/>
          </p:cNvPicPr>
          <p:nvPr userDrawn="1"/>
        </p:nvPicPr>
        <p:blipFill>
          <a:blip r:embed="rId4" cstate="print"/>
          <a:srcRect/>
          <a:stretch>
            <a:fillRect/>
          </a:stretch>
        </p:blipFill>
        <p:spPr bwMode="auto">
          <a:xfrm>
            <a:off x="7162800" y="5943600"/>
            <a:ext cx="1524000" cy="611187"/>
          </a:xfrm>
          <a:prstGeom prst="rect">
            <a:avLst/>
          </a:prstGeom>
          <a:noFill/>
          <a:ln w="9525">
            <a:noFill/>
            <a:miter lim="800000"/>
            <a:headEnd/>
            <a:tailEnd/>
          </a:ln>
        </p:spPr>
      </p:pic>
      <p:sp>
        <p:nvSpPr>
          <p:cNvPr id="20" name="TextBox 19"/>
          <p:cNvSpPr txBox="1"/>
          <p:nvPr userDrawn="1"/>
        </p:nvSpPr>
        <p:spPr>
          <a:xfrm>
            <a:off x="8305800" y="11668"/>
            <a:ext cx="609600" cy="369332"/>
          </a:xfrm>
          <a:prstGeom prst="rect">
            <a:avLst/>
          </a:prstGeom>
          <a:noFill/>
        </p:spPr>
        <p:txBody>
          <a:bodyPr wrap="square" rtlCol="0">
            <a:spAutoFit/>
          </a:bodyPr>
          <a:lstStyle/>
          <a:p>
            <a:pPr algn="r"/>
            <a:fld id="{2F023E19-BAA7-4834-945E-7D828903A03C}" type="slidenum">
              <a:rPr lang="en-US" b="1" smtClean="0">
                <a:solidFill>
                  <a:prstClr val="white"/>
                </a:solidFill>
              </a:rPr>
              <a:pPr algn="r"/>
              <a:t>‹#›</a:t>
            </a:fld>
            <a:endParaRPr lang="en-US" b="1"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6" r:id="rId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9D4EFF5-8D34-4156-A73E-BF50D2C166F7}" type="datetimeFigureOut">
              <a:rPr lang="en-US" smtClean="0">
                <a:solidFill>
                  <a:prstClr val="black">
                    <a:tint val="75000"/>
                  </a:prstClr>
                </a:solidFill>
                <a:latin typeface="Calibri"/>
              </a:rPr>
              <a:pPr fontAlgn="auto">
                <a:spcBef>
                  <a:spcPts val="0"/>
                </a:spcBef>
                <a:spcAft>
                  <a:spcPts val="0"/>
                </a:spcAft>
              </a:pPr>
              <a:t>1/7/2015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7BFA501-F2C6-4983-BEDD-CB7455F36A2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347638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38" name="Title Placeholder 21"/>
          <p:cNvSpPr>
            <a:spLocks noGrp="1"/>
          </p:cNvSpPr>
          <p:nvPr>
            <p:ph type="title"/>
          </p:nvPr>
        </p:nvSpPr>
        <p:spPr bwMode="auto">
          <a:xfrm>
            <a:off x="457200" y="6858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457200" y="19050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1" name="Picture 19" descr="BJA NTTAC color.jpg"/>
          <p:cNvPicPr>
            <a:picLocks noChangeAspect="1"/>
          </p:cNvPicPr>
          <p:nvPr userDrawn="1"/>
        </p:nvPicPr>
        <p:blipFill>
          <a:blip r:embed="rId3" cstate="print"/>
          <a:srcRect/>
          <a:stretch>
            <a:fillRect/>
          </a:stretch>
        </p:blipFill>
        <p:spPr bwMode="auto">
          <a:xfrm>
            <a:off x="152400" y="5943600"/>
            <a:ext cx="1676400" cy="595313"/>
          </a:xfrm>
          <a:prstGeom prst="rect">
            <a:avLst/>
          </a:prstGeom>
          <a:noFill/>
          <a:ln w="9525">
            <a:noFill/>
            <a:miter lim="800000"/>
            <a:headEnd/>
            <a:tailEnd/>
          </a:ln>
        </p:spPr>
      </p:pic>
      <p:sp>
        <p:nvSpPr>
          <p:cNvPr id="21" name="TextBox 20"/>
          <p:cNvSpPr txBox="1"/>
          <p:nvPr userDrawn="1"/>
        </p:nvSpPr>
        <p:spPr>
          <a:xfrm>
            <a:off x="457200" y="6172200"/>
            <a:ext cx="8229600" cy="369888"/>
          </a:xfrm>
          <a:prstGeom prst="rect">
            <a:avLst/>
          </a:prstGeom>
          <a:noFill/>
        </p:spPr>
        <p:txBody>
          <a:bodyPr>
            <a:spAutoFit/>
          </a:bodyPr>
          <a:lstStyle/>
          <a:p>
            <a:pPr algn="ctr">
              <a:defRPr/>
            </a:pPr>
            <a:r>
              <a:rPr lang="en-US" dirty="0">
                <a:solidFill>
                  <a:srgbClr val="1F497D"/>
                </a:solidFill>
              </a:rPr>
              <a:t>www.bjatraining.org</a:t>
            </a:r>
          </a:p>
        </p:txBody>
      </p:sp>
      <p:pic>
        <p:nvPicPr>
          <p:cNvPr id="1043" name="Picture 21" descr="BJA2009_blue.jpg"/>
          <p:cNvPicPr>
            <a:picLocks noChangeAspect="1"/>
          </p:cNvPicPr>
          <p:nvPr userDrawn="1"/>
        </p:nvPicPr>
        <p:blipFill>
          <a:blip r:embed="rId4" cstate="print"/>
          <a:srcRect/>
          <a:stretch>
            <a:fillRect/>
          </a:stretch>
        </p:blipFill>
        <p:spPr bwMode="auto">
          <a:xfrm>
            <a:off x="7162800" y="5943600"/>
            <a:ext cx="1524000" cy="611187"/>
          </a:xfrm>
          <a:prstGeom prst="rect">
            <a:avLst/>
          </a:prstGeom>
          <a:noFill/>
          <a:ln w="9525">
            <a:noFill/>
            <a:miter lim="800000"/>
            <a:headEnd/>
            <a:tailEnd/>
          </a:ln>
        </p:spPr>
      </p:pic>
      <p:sp>
        <p:nvSpPr>
          <p:cNvPr id="20" name="TextBox 19"/>
          <p:cNvSpPr txBox="1"/>
          <p:nvPr userDrawn="1"/>
        </p:nvSpPr>
        <p:spPr>
          <a:xfrm>
            <a:off x="8305800" y="11668"/>
            <a:ext cx="609600" cy="369332"/>
          </a:xfrm>
          <a:prstGeom prst="rect">
            <a:avLst/>
          </a:prstGeom>
          <a:noFill/>
        </p:spPr>
        <p:txBody>
          <a:bodyPr wrap="square" rtlCol="0">
            <a:spAutoFit/>
          </a:bodyPr>
          <a:lstStyle/>
          <a:p>
            <a:pPr algn="r"/>
            <a:fld id="{2F023E19-BAA7-4834-945E-7D828903A03C}" type="slidenum">
              <a:rPr lang="en-US" b="1" smtClean="0">
                <a:solidFill>
                  <a:prstClr val="white"/>
                </a:solidFill>
              </a:rPr>
              <a:pPr algn="r"/>
              <a:t>‹#›</a:t>
            </a:fld>
            <a:endParaRPr lang="en-US" b="1"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0" r:id="rId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AC9271"/>
        </a:solidFill>
        <a:effectLst/>
      </p:bgPr>
    </p:bg>
    <p:spTree>
      <p:nvGrpSpPr>
        <p:cNvPr id="1" name=""/>
        <p:cNvGrpSpPr/>
        <p:nvPr/>
      </p:nvGrpSpPr>
      <p:grpSpPr>
        <a:xfrm>
          <a:off x="0" y="0"/>
          <a:ext cx="0" cy="0"/>
          <a:chOff x="0" y="0"/>
          <a:chExt cx="0" cy="0"/>
        </a:xfrm>
      </p:grpSpPr>
      <p:sp>
        <p:nvSpPr>
          <p:cNvPr id="9" name="Rectangle 8"/>
          <p:cNvSpPr/>
          <p:nvPr/>
        </p:nvSpPr>
        <p:spPr>
          <a:xfrm>
            <a:off x="74613" y="1066800"/>
            <a:ext cx="8991600" cy="5791200"/>
          </a:xfrm>
          <a:prstGeom prst="rect">
            <a:avLst/>
          </a:prstGeom>
          <a:solidFill>
            <a:srgbClr val="213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3143F9-7C8D-479E-8F92-ACB38BD5B731}" type="slidenum">
              <a:rPr lang="en-US">
                <a:solidFill>
                  <a:srgbClr val="000000">
                    <a:tint val="75000"/>
                  </a:srgbClr>
                </a:solidFill>
              </a:rPr>
              <a:pPr>
                <a:defRPr/>
              </a:pPr>
              <a:t>‹#›</a:t>
            </a:fld>
            <a:endParaRPr lang="en-US">
              <a:solidFill>
                <a:srgbClr val="000000">
                  <a:tint val="75000"/>
                </a:srgbClr>
              </a:solidFill>
            </a:endParaRPr>
          </a:p>
        </p:txBody>
      </p:sp>
      <p:sp>
        <p:nvSpPr>
          <p:cNvPr id="8" name="Round Same Side Corner Rectangle 7"/>
          <p:cNvSpPr/>
          <p:nvPr/>
        </p:nvSpPr>
        <p:spPr>
          <a:xfrm flipV="1">
            <a:off x="74613" y="0"/>
            <a:ext cx="8991600" cy="1447800"/>
          </a:xfrm>
          <a:prstGeom prst="round2SameRect">
            <a:avLst/>
          </a:prstGeom>
          <a:solidFill>
            <a:schemeClr val="bg1"/>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p:nvSpPr>
        <p:spPr>
          <a:xfrm>
            <a:off x="142875" y="1524000"/>
            <a:ext cx="8850313" cy="5313363"/>
          </a:xfrm>
          <a:prstGeom prst="roundRect">
            <a:avLst>
              <a:gd name="adj" fmla="val 3184"/>
            </a:avLst>
          </a:prstGeom>
          <a:solidFill>
            <a:srgbClr val="192D23"/>
          </a:solidFill>
          <a:ln>
            <a:solidFill>
              <a:srgbClr val="AC92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3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4" name="Picture 4"/>
          <p:cNvPicPr>
            <a:picLocks noChangeAspect="1" noChangeArrowheads="1"/>
          </p:cNvPicPr>
          <p:nvPr/>
        </p:nvPicPr>
        <p:blipFill>
          <a:blip r:embed="rId2" cstate="print"/>
          <a:srcRect/>
          <a:stretch>
            <a:fillRect/>
          </a:stretch>
        </p:blipFill>
        <p:spPr bwMode="auto">
          <a:xfrm>
            <a:off x="7239000" y="76200"/>
            <a:ext cx="1752600" cy="1219200"/>
          </a:xfrm>
          <a:prstGeom prst="rect">
            <a:avLst/>
          </a:prstGeom>
          <a:noFill/>
          <a:ln w="9525">
            <a:noFill/>
            <a:miter lim="800000"/>
            <a:headEnd/>
            <a:tailEnd/>
          </a:ln>
        </p:spPr>
      </p:pic>
      <p:sp>
        <p:nvSpPr>
          <p:cNvPr id="1035" name="Title Placeholder 1"/>
          <p:cNvSpPr>
            <a:spLocks noGrp="1"/>
          </p:cNvSpPr>
          <p:nvPr>
            <p:ph type="title"/>
          </p:nvPr>
        </p:nvSpPr>
        <p:spPr bwMode="auto">
          <a:xfrm>
            <a:off x="9144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6" name="Picture 12" descr="C:\Users\chardin.000\AppData\Local\Microsoft\Windows\Temporary Internet Files\Content.Outlook\3IEIKXOF\NDCI (2).jpg"/>
          <p:cNvPicPr>
            <a:picLocks noChangeAspect="1" noChangeArrowheads="1"/>
          </p:cNvPicPr>
          <p:nvPr userDrawn="1"/>
        </p:nvPicPr>
        <p:blipFill>
          <a:blip r:embed="rId3" cstate="print"/>
          <a:srcRect/>
          <a:stretch>
            <a:fillRect/>
          </a:stretch>
        </p:blipFill>
        <p:spPr bwMode="auto">
          <a:xfrm>
            <a:off x="228600" y="259556"/>
            <a:ext cx="2209800" cy="897732"/>
          </a:xfrm>
          <a:prstGeom prst="rect">
            <a:avLst/>
          </a:prstGeom>
          <a:noFill/>
        </p:spPr>
      </p:pic>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700">
          <a:solidFill>
            <a:srgbClr val="192D23"/>
          </a:solidFill>
          <a:latin typeface="+mj-lt"/>
          <a:ea typeface="+mj-ea"/>
          <a:cs typeface="+mj-cs"/>
        </a:defRPr>
      </a:lvl1pPr>
      <a:lvl2pPr algn="l" rtl="0" eaLnBrk="0" fontAlgn="base" hangingPunct="0">
        <a:spcBef>
          <a:spcPct val="0"/>
        </a:spcBef>
        <a:spcAft>
          <a:spcPct val="0"/>
        </a:spcAft>
        <a:defRPr sz="3700">
          <a:solidFill>
            <a:srgbClr val="192D23"/>
          </a:solidFill>
          <a:latin typeface="Georgia" pitchFamily="18" charset="0"/>
        </a:defRPr>
      </a:lvl2pPr>
      <a:lvl3pPr algn="l" rtl="0" eaLnBrk="0" fontAlgn="base" hangingPunct="0">
        <a:spcBef>
          <a:spcPct val="0"/>
        </a:spcBef>
        <a:spcAft>
          <a:spcPct val="0"/>
        </a:spcAft>
        <a:defRPr sz="3700">
          <a:solidFill>
            <a:srgbClr val="192D23"/>
          </a:solidFill>
          <a:latin typeface="Georgia" pitchFamily="18" charset="0"/>
        </a:defRPr>
      </a:lvl3pPr>
      <a:lvl4pPr algn="l" rtl="0" eaLnBrk="0" fontAlgn="base" hangingPunct="0">
        <a:spcBef>
          <a:spcPct val="0"/>
        </a:spcBef>
        <a:spcAft>
          <a:spcPct val="0"/>
        </a:spcAft>
        <a:defRPr sz="3700">
          <a:solidFill>
            <a:srgbClr val="192D23"/>
          </a:solidFill>
          <a:latin typeface="Georgia" pitchFamily="18" charset="0"/>
        </a:defRPr>
      </a:lvl4pPr>
      <a:lvl5pPr algn="l" rtl="0" eaLnBrk="0" fontAlgn="base" hangingPunct="0">
        <a:spcBef>
          <a:spcPct val="0"/>
        </a:spcBef>
        <a:spcAft>
          <a:spcPct val="0"/>
        </a:spcAft>
        <a:defRPr sz="3700">
          <a:solidFill>
            <a:srgbClr val="192D23"/>
          </a:solidFill>
          <a:latin typeface="Georgia" pitchFamily="18" charset="0"/>
        </a:defRPr>
      </a:lvl5pPr>
      <a:lvl6pPr marL="457200" algn="l" rtl="0" fontAlgn="base">
        <a:spcBef>
          <a:spcPct val="0"/>
        </a:spcBef>
        <a:spcAft>
          <a:spcPct val="0"/>
        </a:spcAft>
        <a:defRPr sz="3700">
          <a:solidFill>
            <a:srgbClr val="192D23"/>
          </a:solidFill>
          <a:latin typeface="Georgia" pitchFamily="18" charset="0"/>
        </a:defRPr>
      </a:lvl6pPr>
      <a:lvl7pPr marL="914400" algn="l" rtl="0" fontAlgn="base">
        <a:spcBef>
          <a:spcPct val="0"/>
        </a:spcBef>
        <a:spcAft>
          <a:spcPct val="0"/>
        </a:spcAft>
        <a:defRPr sz="3700">
          <a:solidFill>
            <a:srgbClr val="192D23"/>
          </a:solidFill>
          <a:latin typeface="Georgia" pitchFamily="18" charset="0"/>
        </a:defRPr>
      </a:lvl7pPr>
      <a:lvl8pPr marL="1371600" algn="l" rtl="0" fontAlgn="base">
        <a:spcBef>
          <a:spcPct val="0"/>
        </a:spcBef>
        <a:spcAft>
          <a:spcPct val="0"/>
        </a:spcAft>
        <a:defRPr sz="3700">
          <a:solidFill>
            <a:srgbClr val="192D23"/>
          </a:solidFill>
          <a:latin typeface="Georgia" pitchFamily="18" charset="0"/>
        </a:defRPr>
      </a:lvl8pPr>
      <a:lvl9pPr marL="1828800" algn="l" rtl="0" fontAlgn="base">
        <a:spcBef>
          <a:spcPct val="0"/>
        </a:spcBef>
        <a:spcAft>
          <a:spcPct val="0"/>
        </a:spcAft>
        <a:defRPr sz="3700">
          <a:solidFill>
            <a:srgbClr val="192D23"/>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AC9271"/>
          </a:solidFill>
          <a:latin typeface="+mn-lt"/>
        </a:defRPr>
      </a:lvl2pPr>
      <a:lvl3pPr marL="1143000" indent="-228600" algn="l" rtl="0" eaLnBrk="0" fontAlgn="base" hangingPunct="0">
        <a:spcBef>
          <a:spcPct val="20000"/>
        </a:spcBef>
        <a:spcAft>
          <a:spcPct val="0"/>
        </a:spcAft>
        <a:buFont typeface="Arial" charset="0"/>
        <a:buChar char="•"/>
        <a:defRPr sz="2400">
          <a:solidFill>
            <a:srgbClr val="AC9271"/>
          </a:solidFill>
          <a:latin typeface="+mn-lt"/>
        </a:defRPr>
      </a:lvl3pPr>
      <a:lvl4pPr marL="1600200" indent="-228600" algn="l" rtl="0" eaLnBrk="0" fontAlgn="base" hangingPunct="0">
        <a:spcBef>
          <a:spcPct val="20000"/>
        </a:spcBef>
        <a:spcAft>
          <a:spcPct val="0"/>
        </a:spcAft>
        <a:buFont typeface="Arial" charset="0"/>
        <a:buChar char="–"/>
        <a:defRPr sz="2000">
          <a:solidFill>
            <a:srgbClr val="AC9271"/>
          </a:solidFill>
          <a:latin typeface="+mn-lt"/>
        </a:defRPr>
      </a:lvl4pPr>
      <a:lvl5pPr marL="2057400" indent="-228600" algn="l" rtl="0" eaLnBrk="0" fontAlgn="base" hangingPunct="0">
        <a:spcBef>
          <a:spcPct val="20000"/>
        </a:spcBef>
        <a:spcAft>
          <a:spcPct val="0"/>
        </a:spcAft>
        <a:buFont typeface="Arial" charset="0"/>
        <a:buChar char="»"/>
        <a:defRPr sz="2000">
          <a:solidFill>
            <a:srgbClr val="AC9271"/>
          </a:solidFill>
          <a:latin typeface="+mn-lt"/>
        </a:defRPr>
      </a:lvl5pPr>
      <a:lvl6pPr marL="2514600" indent="-228600" algn="l" rtl="0" fontAlgn="base">
        <a:spcBef>
          <a:spcPct val="20000"/>
        </a:spcBef>
        <a:spcAft>
          <a:spcPct val="0"/>
        </a:spcAft>
        <a:buFont typeface="Arial" charset="0"/>
        <a:buChar char="»"/>
        <a:defRPr sz="2000">
          <a:solidFill>
            <a:srgbClr val="AC9271"/>
          </a:solidFill>
          <a:latin typeface="+mn-lt"/>
        </a:defRPr>
      </a:lvl6pPr>
      <a:lvl7pPr marL="2971800" indent="-228600" algn="l" rtl="0" fontAlgn="base">
        <a:spcBef>
          <a:spcPct val="20000"/>
        </a:spcBef>
        <a:spcAft>
          <a:spcPct val="0"/>
        </a:spcAft>
        <a:buFont typeface="Arial" charset="0"/>
        <a:buChar char="»"/>
        <a:defRPr sz="2000">
          <a:solidFill>
            <a:srgbClr val="AC9271"/>
          </a:solidFill>
          <a:latin typeface="+mn-lt"/>
        </a:defRPr>
      </a:lvl7pPr>
      <a:lvl8pPr marL="3429000" indent="-228600" algn="l" rtl="0" fontAlgn="base">
        <a:spcBef>
          <a:spcPct val="20000"/>
        </a:spcBef>
        <a:spcAft>
          <a:spcPct val="0"/>
        </a:spcAft>
        <a:buFont typeface="Arial" charset="0"/>
        <a:buChar char="»"/>
        <a:defRPr sz="2000">
          <a:solidFill>
            <a:srgbClr val="AC9271"/>
          </a:solidFill>
          <a:latin typeface="+mn-lt"/>
        </a:defRPr>
      </a:lvl8pPr>
      <a:lvl9pPr marL="3886200" indent="-228600" algn="l" rtl="0" fontAlgn="base">
        <a:spcBef>
          <a:spcPct val="20000"/>
        </a:spcBef>
        <a:spcAft>
          <a:spcPct val="0"/>
        </a:spcAft>
        <a:buFont typeface="Arial" charset="0"/>
        <a:buChar char="»"/>
        <a:defRPr sz="2000">
          <a:solidFill>
            <a:srgbClr val="AC92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american.edu/sp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righttocounselta.org/" TargetMode="External"/><Relationship Id="rId5" Type="http://schemas.openxmlformats.org/officeDocument/2006/relationships/hyperlink" Target="http://www.american.edu/spa/jpo" TargetMode="External"/><Relationship Id="rId4" Type="http://schemas.openxmlformats.org/officeDocument/2006/relationships/hyperlink" Target="mailto:ccooper@american.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5413744" y="1066800"/>
            <a:ext cx="2112778" cy="1132938"/>
          </a:xfrm>
          <a:prstGeom prst="rect">
            <a:avLst/>
          </a:prstGeom>
          <a:noFill/>
        </p:spPr>
      </p:pic>
      <p:pic>
        <p:nvPicPr>
          <p:cNvPr id="17" name="Picture 2" descr="http://www.allacademic.com/sites/allacademic.com/files/asc.jpg?1303930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57260"/>
            <a:ext cx="2047987" cy="9477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1522" y="2590800"/>
            <a:ext cx="5715000" cy="646331"/>
          </a:xfrm>
          <a:prstGeom prst="rect">
            <a:avLst/>
          </a:prstGeom>
        </p:spPr>
        <p:txBody>
          <a:bodyPr wrap="square">
            <a:spAutoFit/>
          </a:bodyPr>
          <a:lstStyle/>
          <a:p>
            <a:pPr algn="ctr"/>
            <a:r>
              <a:rPr lang="en-US" b="1" dirty="0" smtClean="0">
                <a:latin typeface="Georgia" panose="02040502050405020303" pitchFamily="18" charset="0"/>
              </a:rPr>
              <a:t>AMERICAN SOCIETY OF CRIMINOLOGY</a:t>
            </a:r>
          </a:p>
          <a:p>
            <a:pPr algn="ctr"/>
            <a:r>
              <a:rPr lang="en-US" b="1" dirty="0" smtClean="0">
                <a:latin typeface="Georgia" panose="02040502050405020303" pitchFamily="18" charset="0"/>
              </a:rPr>
              <a:t>LEGAL SERVICES FOR THE INDIGENT</a:t>
            </a:r>
            <a:endParaRPr lang="en-US" b="1" dirty="0">
              <a:latin typeface="Georgia" panose="02040502050405020303" pitchFamily="18" charset="0"/>
            </a:endParaRPr>
          </a:p>
        </p:txBody>
      </p:sp>
      <p:sp>
        <p:nvSpPr>
          <p:cNvPr id="5" name="Rectangle 4"/>
          <p:cNvSpPr/>
          <p:nvPr/>
        </p:nvSpPr>
        <p:spPr>
          <a:xfrm>
            <a:off x="3445770" y="4792775"/>
            <a:ext cx="2446504" cy="369332"/>
          </a:xfrm>
          <a:prstGeom prst="rect">
            <a:avLst/>
          </a:prstGeom>
        </p:spPr>
        <p:txBody>
          <a:bodyPr wrap="none">
            <a:spAutoFit/>
          </a:bodyPr>
          <a:lstStyle/>
          <a:p>
            <a:pPr algn="ctr"/>
            <a:r>
              <a:rPr lang="en-US" b="1" dirty="0" smtClean="0">
                <a:latin typeface="Georgia" panose="02040502050405020303" pitchFamily="18" charset="0"/>
              </a:rPr>
              <a:t>November 21, 2014</a:t>
            </a:r>
            <a:endParaRPr lang="en-US" b="1" dirty="0">
              <a:latin typeface="Georgia" panose="02040502050405020303" pitchFamily="18" charset="0"/>
            </a:endParaRPr>
          </a:p>
        </p:txBody>
      </p:sp>
      <p:sp>
        <p:nvSpPr>
          <p:cNvPr id="6" name="Rectangle 5"/>
          <p:cNvSpPr/>
          <p:nvPr/>
        </p:nvSpPr>
        <p:spPr>
          <a:xfrm>
            <a:off x="2022844" y="3569494"/>
            <a:ext cx="5292356" cy="1231106"/>
          </a:xfrm>
          <a:prstGeom prst="rect">
            <a:avLst/>
          </a:prstGeom>
        </p:spPr>
        <p:txBody>
          <a:bodyPr wrap="square">
            <a:spAutoFit/>
          </a:bodyPr>
          <a:lstStyle/>
          <a:p>
            <a:pPr algn="ctr"/>
            <a:r>
              <a:rPr lang="en-US" b="1" dirty="0">
                <a:latin typeface="Georgia" panose="02040502050405020303" pitchFamily="18" charset="0"/>
              </a:rPr>
              <a:t>70th A</a:t>
            </a:r>
            <a:r>
              <a:rPr lang="en-US" b="1" dirty="0" smtClean="0">
                <a:latin typeface="Georgia" panose="02040502050405020303" pitchFamily="18" charset="0"/>
              </a:rPr>
              <a:t>nnual Meeting </a:t>
            </a:r>
            <a:r>
              <a:rPr lang="en-US" b="1" dirty="0">
                <a:latin typeface="Georgia" panose="02040502050405020303" pitchFamily="18" charset="0"/>
              </a:rPr>
              <a:t>of </a:t>
            </a:r>
            <a:r>
              <a:rPr lang="en-US" b="1" dirty="0" smtClean="0">
                <a:latin typeface="Georgia" panose="02040502050405020303" pitchFamily="18" charset="0"/>
              </a:rPr>
              <a:t>the American Society of Criminology</a:t>
            </a:r>
          </a:p>
          <a:p>
            <a:pPr algn="ctr"/>
            <a:endParaRPr lang="en-US" sz="1000" b="1" dirty="0" smtClean="0">
              <a:latin typeface="Georgia" panose="02040502050405020303" pitchFamily="18" charset="0"/>
            </a:endParaRPr>
          </a:p>
          <a:p>
            <a:pPr algn="ctr"/>
            <a:endParaRPr lang="en-US" sz="1000" b="1" dirty="0" smtClean="0">
              <a:latin typeface="Georgia" panose="02040502050405020303" pitchFamily="18" charset="0"/>
            </a:endParaRPr>
          </a:p>
          <a:p>
            <a:pPr algn="ctr"/>
            <a:r>
              <a:rPr lang="en-US" b="1" dirty="0" smtClean="0">
                <a:latin typeface="Georgia" panose="02040502050405020303" pitchFamily="18" charset="0"/>
              </a:rPr>
              <a:t>San Francisco, California</a:t>
            </a:r>
            <a:endParaRPr lang="en-US" b="1" dirty="0">
              <a:latin typeface="Georgia" panose="02040502050405020303" pitchFamily="18" charset="0"/>
            </a:endParaRPr>
          </a:p>
        </p:txBody>
      </p:sp>
    </p:spTree>
    <p:extLst>
      <p:ext uri="{BB962C8B-B14F-4D97-AF65-F5344CB8AC3E}">
        <p14:creationId xmlns:p14="http://schemas.microsoft.com/office/powerpoint/2010/main" val="2128505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723900" y="1331297"/>
            <a:ext cx="76962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4163" lvl="1" indent="-284163">
              <a:spcAft>
                <a:spcPts val="600"/>
              </a:spcAft>
              <a:buFont typeface="Arial" panose="020B0604020202020204" pitchFamily="34" charset="0"/>
              <a:buChar char="•"/>
            </a:pPr>
            <a:r>
              <a:rPr lang="en-US" sz="1600" b="1" dirty="0">
                <a:latin typeface="+mn-lt"/>
              </a:rPr>
              <a:t>1,151 public defense providers in all states and District of Columbia</a:t>
            </a:r>
          </a:p>
          <a:p>
            <a:pPr marL="742950" lvl="1" indent="-285750">
              <a:spcAft>
                <a:spcPts val="600"/>
              </a:spcAft>
              <a:buFont typeface="Courier New" panose="02070309020205020404" pitchFamily="49" charset="0"/>
              <a:buChar char="o"/>
            </a:pPr>
            <a:r>
              <a:rPr lang="en-US" sz="1600" dirty="0">
                <a:latin typeface="+mn-lt"/>
              </a:rPr>
              <a:t>I</a:t>
            </a:r>
            <a:r>
              <a:rPr lang="en-US" sz="1600" dirty="0" smtClean="0">
                <a:latin typeface="+mn-lt"/>
              </a:rPr>
              <a:t>dentified </a:t>
            </a:r>
            <a:r>
              <a:rPr lang="en-US" sz="1600" dirty="0">
                <a:latin typeface="+mn-lt"/>
              </a:rPr>
              <a:t>through a variety of </a:t>
            </a:r>
            <a:r>
              <a:rPr lang="en-US" sz="1600" dirty="0" smtClean="0">
                <a:latin typeface="+mn-lt"/>
              </a:rPr>
              <a:t>sources</a:t>
            </a:r>
          </a:p>
          <a:p>
            <a:pPr marL="742950" lvl="1" indent="-285750">
              <a:spcAft>
                <a:spcPts val="0"/>
              </a:spcAft>
              <a:buFont typeface="Courier New" panose="02070309020205020404" pitchFamily="49" charset="0"/>
              <a:buChar char="o"/>
            </a:pPr>
            <a:r>
              <a:rPr lang="en-US" sz="1600" dirty="0">
                <a:latin typeface="+mn-lt"/>
              </a:rPr>
              <a:t>P</a:t>
            </a:r>
            <a:r>
              <a:rPr lang="en-US" sz="1600" dirty="0" smtClean="0">
                <a:latin typeface="+mn-lt"/>
              </a:rPr>
              <a:t>rimary </a:t>
            </a:r>
            <a:r>
              <a:rPr lang="en-US" sz="1600" dirty="0">
                <a:latin typeface="+mn-lt"/>
              </a:rPr>
              <a:t>reliance on web searches of state and county government; state public defender agencies where they existed; state and local court administrators; and word of </a:t>
            </a:r>
            <a:r>
              <a:rPr lang="en-US" sz="1600" dirty="0" smtClean="0">
                <a:latin typeface="+mn-lt"/>
              </a:rPr>
              <a:t>mouth</a:t>
            </a:r>
          </a:p>
          <a:p>
            <a:pPr lvl="1">
              <a:spcAft>
                <a:spcPts val="0"/>
              </a:spcAft>
            </a:pPr>
            <a:endParaRPr lang="en-US" sz="1600" dirty="0">
              <a:latin typeface="+mn-lt"/>
            </a:endParaRPr>
          </a:p>
          <a:p>
            <a:pPr marL="285750" lvl="0" indent="-285750">
              <a:spcAft>
                <a:spcPts val="600"/>
              </a:spcAft>
              <a:buFont typeface="Arial" panose="020B0604020202020204" pitchFamily="34" charset="0"/>
              <a:buChar char="•"/>
            </a:pPr>
            <a:r>
              <a:rPr lang="en-US" sz="1600" b="1" dirty="0">
                <a:latin typeface="+mn-lt"/>
              </a:rPr>
              <a:t>386 responses</a:t>
            </a:r>
          </a:p>
          <a:p>
            <a:pPr marL="742950" lvl="1" indent="-285750">
              <a:spcAft>
                <a:spcPts val="600"/>
              </a:spcAft>
              <a:buFont typeface="Courier New" panose="02070309020205020404" pitchFamily="49" charset="0"/>
              <a:buChar char="o"/>
            </a:pPr>
            <a:r>
              <a:rPr lang="en-US" sz="1600" dirty="0" smtClean="0">
                <a:latin typeface="+mn-lt"/>
              </a:rPr>
              <a:t>Every </a:t>
            </a:r>
            <a:r>
              <a:rPr lang="en-US" sz="1600" dirty="0">
                <a:latin typeface="+mn-lt"/>
              </a:rPr>
              <a:t>state plus District of </a:t>
            </a:r>
            <a:r>
              <a:rPr lang="en-US" sz="1600" dirty="0" smtClean="0">
                <a:latin typeface="+mn-lt"/>
              </a:rPr>
              <a:t>Columbia (though </a:t>
            </a:r>
            <a:r>
              <a:rPr lang="en-US" sz="1600" dirty="0">
                <a:latin typeface="+mn-lt"/>
              </a:rPr>
              <a:t>numbers per state varied </a:t>
            </a:r>
            <a:r>
              <a:rPr lang="en-US" sz="1600" dirty="0" smtClean="0">
                <a:latin typeface="+mn-lt"/>
              </a:rPr>
              <a:t>significantly)</a:t>
            </a:r>
          </a:p>
          <a:p>
            <a:pPr marL="742950" lvl="1" indent="-285750">
              <a:spcAft>
                <a:spcPts val="600"/>
              </a:spcAft>
              <a:buFont typeface="Courier New" panose="02070309020205020404" pitchFamily="49" charset="0"/>
              <a:buChar char="o"/>
            </a:pPr>
            <a:r>
              <a:rPr lang="en-US" sz="1600" dirty="0">
                <a:latin typeface="+mn-lt"/>
              </a:rPr>
              <a:t>U</a:t>
            </a:r>
            <a:r>
              <a:rPr lang="en-US" sz="1600" dirty="0" smtClean="0">
                <a:latin typeface="+mn-lt"/>
              </a:rPr>
              <a:t>sed </a:t>
            </a:r>
            <a:r>
              <a:rPr lang="en-US" sz="1600">
                <a:latin typeface="+mn-lt"/>
              </a:rPr>
              <a:t>2007 </a:t>
            </a:r>
            <a:r>
              <a:rPr lang="en-US" sz="1600" smtClean="0">
                <a:latin typeface="+mn-lt"/>
              </a:rPr>
              <a:t>BJS </a:t>
            </a:r>
            <a:r>
              <a:rPr lang="en-US" sz="1600" dirty="0">
                <a:latin typeface="+mn-lt"/>
              </a:rPr>
              <a:t>categories (and definitions) to classify responses:</a:t>
            </a:r>
          </a:p>
          <a:p>
            <a:pPr marL="1200150" lvl="2" indent="-285750">
              <a:spcAft>
                <a:spcPts val="600"/>
              </a:spcAft>
              <a:buFont typeface="Wingdings" panose="05000000000000000000" pitchFamily="2" charset="2"/>
              <a:buChar char="§"/>
            </a:pPr>
            <a:r>
              <a:rPr lang="en-US" sz="1600" dirty="0" smtClean="0">
                <a:latin typeface="+mn-lt"/>
              </a:rPr>
              <a:t>“Governmental </a:t>
            </a:r>
            <a:r>
              <a:rPr lang="en-US" sz="1600" dirty="0">
                <a:latin typeface="+mn-lt"/>
              </a:rPr>
              <a:t>public defender offices”</a:t>
            </a:r>
          </a:p>
          <a:p>
            <a:pPr marL="1200150" lvl="2" indent="-285750">
              <a:spcAft>
                <a:spcPts val="600"/>
              </a:spcAft>
              <a:buFont typeface="Wingdings" panose="05000000000000000000" pitchFamily="2" charset="2"/>
              <a:buChar char="§"/>
            </a:pPr>
            <a:r>
              <a:rPr lang="en-US" sz="1600" dirty="0" smtClean="0">
                <a:latin typeface="+mn-lt"/>
              </a:rPr>
              <a:t>“Governmental </a:t>
            </a:r>
            <a:r>
              <a:rPr lang="en-US" sz="1600" dirty="0">
                <a:latin typeface="+mn-lt"/>
              </a:rPr>
              <a:t>public defender conflict offices”</a:t>
            </a:r>
          </a:p>
          <a:p>
            <a:pPr marL="1200150" lvl="2" indent="-285750">
              <a:spcAft>
                <a:spcPts val="600"/>
              </a:spcAft>
              <a:buFont typeface="Wingdings" panose="05000000000000000000" pitchFamily="2" charset="2"/>
              <a:buChar char="§"/>
            </a:pPr>
            <a:r>
              <a:rPr lang="en-US" sz="1600" dirty="0" smtClean="0">
                <a:latin typeface="+mn-lt"/>
              </a:rPr>
              <a:t>“Non-governmental </a:t>
            </a:r>
            <a:r>
              <a:rPr lang="en-US" sz="1600" dirty="0">
                <a:latin typeface="+mn-lt"/>
              </a:rPr>
              <a:t>contract public defender offices”</a:t>
            </a:r>
          </a:p>
          <a:p>
            <a:pPr marL="1200150" lvl="2" indent="-285750">
              <a:spcAft>
                <a:spcPts val="600"/>
              </a:spcAft>
              <a:buFont typeface="Wingdings" panose="05000000000000000000" pitchFamily="2" charset="2"/>
              <a:buChar char="§"/>
            </a:pPr>
            <a:r>
              <a:rPr lang="en-US" sz="1600" dirty="0" smtClean="0">
                <a:latin typeface="+mn-lt"/>
              </a:rPr>
              <a:t>“Contract </a:t>
            </a:r>
            <a:r>
              <a:rPr lang="en-US" sz="1600" dirty="0">
                <a:latin typeface="+mn-lt"/>
              </a:rPr>
              <a:t>attorneys;”</a:t>
            </a:r>
          </a:p>
          <a:p>
            <a:pPr marL="1200150" lvl="2" indent="-285750">
              <a:spcAft>
                <a:spcPts val="600"/>
              </a:spcAft>
              <a:buFont typeface="Wingdings" panose="05000000000000000000" pitchFamily="2" charset="2"/>
              <a:buChar char="§"/>
            </a:pPr>
            <a:r>
              <a:rPr lang="en-US" sz="1600" dirty="0" smtClean="0">
                <a:latin typeface="+mn-lt"/>
              </a:rPr>
              <a:t>“Assigned/appointed </a:t>
            </a:r>
            <a:r>
              <a:rPr lang="en-US" sz="1600" dirty="0">
                <a:latin typeface="+mn-lt"/>
              </a:rPr>
              <a:t>counsel” </a:t>
            </a:r>
          </a:p>
          <a:p>
            <a:pPr marL="1200150" lvl="2" indent="-285750">
              <a:spcAft>
                <a:spcPts val="600"/>
              </a:spcAft>
              <a:buFont typeface="Wingdings" panose="05000000000000000000" pitchFamily="2" charset="2"/>
              <a:buChar char="§"/>
            </a:pPr>
            <a:r>
              <a:rPr lang="en-US" sz="1600" dirty="0">
                <a:latin typeface="+mn-lt"/>
              </a:rPr>
              <a:t>“Other</a:t>
            </a:r>
            <a:r>
              <a:rPr lang="en-US" sz="1600" dirty="0" smtClean="0">
                <a:latin typeface="+mn-lt"/>
              </a:rPr>
              <a:t>”</a:t>
            </a:r>
            <a:endParaRPr lang="en-US" sz="1600" dirty="0">
              <a:latin typeface="+mn-lt"/>
            </a:endParaRPr>
          </a:p>
        </p:txBody>
      </p:sp>
      <p:sp>
        <p:nvSpPr>
          <p:cNvPr id="9" name="Rectangle 1"/>
          <p:cNvSpPr>
            <a:spLocks noChangeArrowheads="1"/>
          </p:cNvSpPr>
          <p:nvPr/>
        </p:nvSpPr>
        <p:spPr bwMode="auto">
          <a:xfrm>
            <a:off x="734410" y="931187"/>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Survey Distribution and Responses</a:t>
            </a:r>
            <a:endParaRPr lang="en-US" sz="2000" i="1" u="sng" dirty="0">
              <a:latin typeface="+mn-lt"/>
            </a:endParaRPr>
          </a:p>
        </p:txBody>
      </p:sp>
    </p:spTree>
    <p:extLst>
      <p:ext uri="{BB962C8B-B14F-4D97-AF65-F5344CB8AC3E}">
        <p14:creationId xmlns:p14="http://schemas.microsoft.com/office/powerpoint/2010/main" val="4186735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710762" y="1524000"/>
            <a:ext cx="769620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Aft>
                <a:spcPts val="600"/>
              </a:spcAft>
            </a:pPr>
            <a:r>
              <a:rPr lang="en-US" b="1" dirty="0">
                <a:latin typeface="+mn-lt"/>
              </a:rPr>
              <a:t>Categories of </a:t>
            </a:r>
            <a:r>
              <a:rPr lang="en-US" b="1" dirty="0" smtClean="0">
                <a:latin typeface="+mn-lt"/>
              </a:rPr>
              <a:t>Respondents</a:t>
            </a:r>
            <a:r>
              <a:rPr lang="en-US" dirty="0">
                <a:latin typeface="+mn-lt"/>
              </a:rPr>
              <a:t>:</a:t>
            </a:r>
          </a:p>
          <a:p>
            <a:pPr marL="285750" lvl="0" indent="-285750">
              <a:spcAft>
                <a:spcPts val="600"/>
              </a:spcAft>
              <a:buFont typeface="Arial" panose="020B0604020202020204" pitchFamily="34" charset="0"/>
              <a:buChar char="•"/>
            </a:pPr>
            <a:r>
              <a:rPr lang="en-US" dirty="0">
                <a:latin typeface="+mn-lt"/>
              </a:rPr>
              <a:t>Government public defender offices:</a:t>
            </a:r>
          </a:p>
          <a:p>
            <a:pPr marL="742950" lvl="1" indent="-285750">
              <a:spcAft>
                <a:spcPts val="600"/>
              </a:spcAft>
              <a:buFont typeface="Courier New" panose="02070309020205020404" pitchFamily="49" charset="0"/>
              <a:buChar char="o"/>
            </a:pPr>
            <a:r>
              <a:rPr lang="en-US" dirty="0" smtClean="0">
                <a:latin typeface="+mn-lt"/>
              </a:rPr>
              <a:t>Government </a:t>
            </a:r>
            <a:r>
              <a:rPr lang="en-US" dirty="0">
                <a:latin typeface="+mn-lt"/>
              </a:rPr>
              <a:t>public defender </a:t>
            </a:r>
            <a:r>
              <a:rPr lang="en-US" dirty="0" smtClean="0">
                <a:latin typeface="+mn-lt"/>
              </a:rPr>
              <a:t>offices</a:t>
            </a:r>
            <a:r>
              <a:rPr lang="en-US" dirty="0">
                <a:latin typeface="+mn-lt"/>
              </a:rPr>
              <a:t>	</a:t>
            </a:r>
            <a:r>
              <a:rPr lang="en-US" dirty="0" smtClean="0">
                <a:latin typeface="+mn-lt"/>
              </a:rPr>
              <a:t>	285</a:t>
            </a:r>
            <a:r>
              <a:rPr lang="en-US" dirty="0">
                <a:latin typeface="+mn-lt"/>
              </a:rPr>
              <a:t>	</a:t>
            </a:r>
            <a:r>
              <a:rPr lang="en-US" dirty="0" smtClean="0">
                <a:latin typeface="+mn-lt"/>
              </a:rPr>
              <a:t>74%</a:t>
            </a:r>
          </a:p>
          <a:p>
            <a:pPr marL="742950" lvl="1" indent="-285750">
              <a:spcAft>
                <a:spcPts val="600"/>
              </a:spcAft>
              <a:buFont typeface="Courier New" panose="02070309020205020404" pitchFamily="49" charset="0"/>
              <a:buChar char="o"/>
            </a:pPr>
            <a:r>
              <a:rPr lang="en-US" dirty="0">
                <a:latin typeface="+mn-lt"/>
              </a:rPr>
              <a:t>G</a:t>
            </a:r>
            <a:r>
              <a:rPr lang="en-US" dirty="0" smtClean="0">
                <a:latin typeface="+mn-lt"/>
              </a:rPr>
              <a:t>overnment </a:t>
            </a:r>
            <a:r>
              <a:rPr lang="en-US" dirty="0">
                <a:latin typeface="+mn-lt"/>
              </a:rPr>
              <a:t>conflict offices 		  </a:t>
            </a:r>
            <a:r>
              <a:rPr lang="en-US" dirty="0" smtClean="0">
                <a:latin typeface="+mn-lt"/>
              </a:rPr>
              <a:t>	7</a:t>
            </a:r>
            <a:r>
              <a:rPr lang="en-US" dirty="0">
                <a:latin typeface="+mn-lt"/>
              </a:rPr>
              <a:t>	2%</a:t>
            </a:r>
          </a:p>
          <a:p>
            <a:pPr marL="285750" lvl="0" indent="-285750">
              <a:spcAft>
                <a:spcPts val="600"/>
              </a:spcAft>
              <a:buFont typeface="Arial" panose="020B0604020202020204" pitchFamily="34" charset="0"/>
              <a:buChar char="•"/>
            </a:pPr>
            <a:r>
              <a:rPr lang="en-US" dirty="0">
                <a:latin typeface="+mn-lt"/>
              </a:rPr>
              <a:t>Nongovernment public defender offices	  </a:t>
            </a:r>
            <a:r>
              <a:rPr lang="en-US" dirty="0" smtClean="0">
                <a:latin typeface="+mn-lt"/>
              </a:rPr>
              <a:t>	18</a:t>
            </a:r>
            <a:r>
              <a:rPr lang="en-US" dirty="0">
                <a:latin typeface="+mn-lt"/>
              </a:rPr>
              <a:t>	5%</a:t>
            </a:r>
          </a:p>
          <a:p>
            <a:pPr marL="285750" lvl="0" indent="-285750">
              <a:spcAft>
                <a:spcPts val="600"/>
              </a:spcAft>
              <a:buFont typeface="Arial" panose="020B0604020202020204" pitchFamily="34" charset="0"/>
              <a:buChar char="•"/>
            </a:pPr>
            <a:r>
              <a:rPr lang="en-US" dirty="0">
                <a:latin typeface="+mn-lt"/>
              </a:rPr>
              <a:t>Contract					</a:t>
            </a:r>
            <a:r>
              <a:rPr lang="en-US" dirty="0" smtClean="0">
                <a:latin typeface="+mn-lt"/>
              </a:rPr>
              <a:t>19</a:t>
            </a:r>
            <a:r>
              <a:rPr lang="en-US" dirty="0">
                <a:latin typeface="+mn-lt"/>
              </a:rPr>
              <a:t>	5%</a:t>
            </a:r>
          </a:p>
          <a:p>
            <a:pPr marL="285750" lvl="0" indent="-285750">
              <a:spcAft>
                <a:spcPts val="600"/>
              </a:spcAft>
              <a:buFont typeface="Arial" panose="020B0604020202020204" pitchFamily="34" charset="0"/>
              <a:buChar char="•"/>
            </a:pPr>
            <a:r>
              <a:rPr lang="en-US" dirty="0">
                <a:latin typeface="+mn-lt"/>
              </a:rPr>
              <a:t>Assigned					</a:t>
            </a:r>
            <a:r>
              <a:rPr lang="en-US" dirty="0" smtClean="0">
                <a:latin typeface="+mn-lt"/>
              </a:rPr>
              <a:t>20</a:t>
            </a:r>
            <a:r>
              <a:rPr lang="en-US" dirty="0">
                <a:latin typeface="+mn-lt"/>
              </a:rPr>
              <a:t>	5%</a:t>
            </a:r>
          </a:p>
          <a:p>
            <a:pPr marL="285750" lvl="0" indent="-285750">
              <a:spcAft>
                <a:spcPts val="600"/>
              </a:spcAft>
              <a:buFont typeface="Arial" panose="020B0604020202020204" pitchFamily="34" charset="0"/>
              <a:buChar char="•"/>
            </a:pPr>
            <a:r>
              <a:rPr lang="en-US" dirty="0">
                <a:latin typeface="+mn-lt"/>
              </a:rPr>
              <a:t>Other					  </a:t>
            </a:r>
            <a:r>
              <a:rPr lang="en-US" dirty="0" smtClean="0">
                <a:latin typeface="+mn-lt"/>
              </a:rPr>
              <a:t>	27</a:t>
            </a:r>
            <a:r>
              <a:rPr lang="en-US" dirty="0">
                <a:latin typeface="+mn-lt"/>
              </a:rPr>
              <a:t>	7%</a:t>
            </a:r>
          </a:p>
          <a:p>
            <a:pPr marL="285750" lvl="0" indent="-285750">
              <a:spcAft>
                <a:spcPts val="600"/>
              </a:spcAft>
              <a:buFont typeface="Arial" panose="020B0604020202020204" pitchFamily="34" charset="0"/>
              <a:buChar char="•"/>
            </a:pPr>
            <a:r>
              <a:rPr lang="en-US" dirty="0">
                <a:latin typeface="+mn-lt"/>
              </a:rPr>
              <a:t>D</a:t>
            </a:r>
            <a:r>
              <a:rPr lang="en-US" dirty="0" smtClean="0">
                <a:latin typeface="+mn-lt"/>
              </a:rPr>
              <a:t>id </a:t>
            </a:r>
            <a:r>
              <a:rPr lang="en-US" dirty="0">
                <a:latin typeface="+mn-lt"/>
              </a:rPr>
              <a:t>not provide </a:t>
            </a:r>
            <a:r>
              <a:rPr lang="en-US" dirty="0" smtClean="0">
                <a:latin typeface="+mn-lt"/>
              </a:rPr>
              <a:t>information</a:t>
            </a:r>
            <a:r>
              <a:rPr lang="en-US" dirty="0">
                <a:latin typeface="+mn-lt"/>
              </a:rPr>
              <a:t>		</a:t>
            </a:r>
            <a:r>
              <a:rPr lang="en-US" dirty="0" smtClean="0">
                <a:latin typeface="+mn-lt"/>
              </a:rPr>
              <a:t>	</a:t>
            </a:r>
            <a:r>
              <a:rPr lang="en-US" u="words" dirty="0" smtClean="0">
                <a:latin typeface="+mn-lt"/>
              </a:rPr>
              <a:t>10</a:t>
            </a:r>
            <a:r>
              <a:rPr lang="en-US" u="words" dirty="0">
                <a:latin typeface="+mn-lt"/>
              </a:rPr>
              <a:t>	3%</a:t>
            </a:r>
            <a:endParaRPr lang="en-US" dirty="0">
              <a:latin typeface="+mn-lt"/>
            </a:endParaRPr>
          </a:p>
          <a:p>
            <a:pPr>
              <a:spcAft>
                <a:spcPts val="600"/>
              </a:spcAft>
            </a:pPr>
            <a:r>
              <a:rPr lang="en-US" dirty="0">
                <a:latin typeface="+mn-lt"/>
              </a:rPr>
              <a:t>					</a:t>
            </a:r>
            <a:r>
              <a:rPr lang="en-US" dirty="0" smtClean="0">
                <a:latin typeface="+mn-lt"/>
              </a:rPr>
              <a:t>	386</a:t>
            </a:r>
            <a:r>
              <a:rPr lang="en-US" dirty="0">
                <a:latin typeface="+mn-lt"/>
              </a:rPr>
              <a:t>	100%</a:t>
            </a:r>
          </a:p>
        </p:txBody>
      </p:sp>
      <p:sp>
        <p:nvSpPr>
          <p:cNvPr id="9" name="Rectangle 1"/>
          <p:cNvSpPr>
            <a:spLocks noChangeArrowheads="1"/>
          </p:cNvSpPr>
          <p:nvPr/>
        </p:nvSpPr>
        <p:spPr bwMode="auto">
          <a:xfrm>
            <a:off x="734410" y="931187"/>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Survey Distribution and Responses</a:t>
            </a:r>
            <a:endParaRPr lang="en-US" sz="2000" i="1" u="sng" dirty="0">
              <a:latin typeface="+mn-lt"/>
            </a:endParaRPr>
          </a:p>
        </p:txBody>
      </p:sp>
    </p:spTree>
    <p:extLst>
      <p:ext uri="{BB962C8B-B14F-4D97-AF65-F5344CB8AC3E}">
        <p14:creationId xmlns:p14="http://schemas.microsoft.com/office/powerpoint/2010/main" val="264633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544033" y="1123274"/>
            <a:ext cx="7696200" cy="5001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1600" b="1" dirty="0">
                <a:latin typeface="+mn-lt"/>
              </a:rPr>
              <a:t>Limitations: </a:t>
            </a:r>
          </a:p>
          <a:p>
            <a:pPr marL="693738" indent="-347663">
              <a:spcAft>
                <a:spcPts val="600"/>
              </a:spcAft>
              <a:buFont typeface="Courier New" panose="02070309020205020404" pitchFamily="49" charset="0"/>
              <a:buChar char="o"/>
            </a:pPr>
            <a:r>
              <a:rPr lang="en-US" sz="1600" dirty="0">
                <a:latin typeface="+mn-lt"/>
              </a:rPr>
              <a:t>V</a:t>
            </a:r>
            <a:r>
              <a:rPr lang="en-US" sz="1600" dirty="0" smtClean="0">
                <a:latin typeface="+mn-lt"/>
              </a:rPr>
              <a:t>ery </a:t>
            </a:r>
            <a:r>
              <a:rPr lang="en-US" sz="1600" dirty="0">
                <a:latin typeface="+mn-lt"/>
              </a:rPr>
              <a:t>small  and </a:t>
            </a:r>
            <a:r>
              <a:rPr lang="en-US" sz="1600" dirty="0" smtClean="0">
                <a:latin typeface="+mn-lt"/>
              </a:rPr>
              <a:t>non-representative </a:t>
            </a:r>
            <a:r>
              <a:rPr lang="en-US" sz="1600" dirty="0">
                <a:latin typeface="+mn-lt"/>
              </a:rPr>
              <a:t>slice of those involved with public defense </a:t>
            </a:r>
            <a:r>
              <a:rPr lang="en-US" sz="1600" dirty="0" smtClean="0">
                <a:latin typeface="+mn-lt"/>
              </a:rPr>
              <a:t>services</a:t>
            </a:r>
          </a:p>
          <a:p>
            <a:pPr marL="693738" indent="-347663">
              <a:spcAft>
                <a:spcPts val="600"/>
              </a:spcAft>
              <a:buFont typeface="Courier New" panose="02070309020205020404" pitchFamily="49" charset="0"/>
              <a:buChar char="o"/>
            </a:pPr>
            <a:r>
              <a:rPr lang="en-US" sz="1600" dirty="0">
                <a:latin typeface="+mn-lt"/>
              </a:rPr>
              <a:t>S</a:t>
            </a:r>
            <a:r>
              <a:rPr lang="en-US" sz="1600" dirty="0" smtClean="0">
                <a:latin typeface="+mn-lt"/>
              </a:rPr>
              <a:t>urvey </a:t>
            </a:r>
            <a:r>
              <a:rPr lang="en-US" sz="1600" dirty="0">
                <a:latin typeface="+mn-lt"/>
              </a:rPr>
              <a:t>sent to those who could be identified as public defense service </a:t>
            </a:r>
            <a:r>
              <a:rPr lang="en-US" sz="1600" dirty="0" smtClean="0">
                <a:latin typeface="+mn-lt"/>
              </a:rPr>
              <a:t>providers</a:t>
            </a:r>
          </a:p>
          <a:p>
            <a:pPr marL="693738" indent="-347663">
              <a:spcAft>
                <a:spcPts val="600"/>
              </a:spcAft>
              <a:buFont typeface="Courier New" panose="02070309020205020404" pitchFamily="49" charset="0"/>
              <a:buChar char="o"/>
            </a:pPr>
            <a:r>
              <a:rPr lang="en-US" sz="1600" dirty="0">
                <a:latin typeface="+mn-lt"/>
              </a:rPr>
              <a:t>N</a:t>
            </a:r>
            <a:r>
              <a:rPr lang="en-US" sz="1600" dirty="0" smtClean="0">
                <a:latin typeface="+mn-lt"/>
              </a:rPr>
              <a:t>o </a:t>
            </a:r>
            <a:r>
              <a:rPr lang="en-US" sz="1600" dirty="0">
                <a:latin typeface="+mn-lt"/>
              </a:rPr>
              <a:t>presently available list of the universe of public defense service </a:t>
            </a:r>
            <a:r>
              <a:rPr lang="en-US" sz="1600" dirty="0" smtClean="0">
                <a:latin typeface="+mn-lt"/>
              </a:rPr>
              <a:t>providers</a:t>
            </a:r>
          </a:p>
          <a:p>
            <a:pPr marL="693738" indent="-347663">
              <a:spcAft>
                <a:spcPts val="600"/>
              </a:spcAft>
              <a:buFont typeface="Courier New" panose="02070309020205020404" pitchFamily="49" charset="0"/>
              <a:buChar char="o"/>
            </a:pPr>
            <a:r>
              <a:rPr lang="en-US" sz="1600" dirty="0">
                <a:latin typeface="+mn-lt"/>
              </a:rPr>
              <a:t>M</a:t>
            </a:r>
            <a:r>
              <a:rPr lang="en-US" sz="1600" dirty="0" smtClean="0">
                <a:latin typeface="+mn-lt"/>
              </a:rPr>
              <a:t>ajor </a:t>
            </a:r>
            <a:r>
              <a:rPr lang="en-US" sz="1600" dirty="0">
                <a:latin typeface="+mn-lt"/>
              </a:rPr>
              <a:t>gaps in identifying assigned </a:t>
            </a:r>
            <a:r>
              <a:rPr lang="en-US" sz="1600" dirty="0" smtClean="0">
                <a:latin typeface="+mn-lt"/>
              </a:rPr>
              <a:t>counsel</a:t>
            </a:r>
          </a:p>
          <a:p>
            <a:pPr marL="693738" indent="-347663">
              <a:spcAft>
                <a:spcPts val="600"/>
              </a:spcAft>
              <a:buFont typeface="Courier New" panose="02070309020205020404" pitchFamily="49" charset="0"/>
              <a:buChar char="o"/>
            </a:pPr>
            <a:r>
              <a:rPr lang="en-US" sz="1600" dirty="0" smtClean="0">
                <a:latin typeface="+mn-lt"/>
              </a:rPr>
              <a:t>Not </a:t>
            </a:r>
            <a:r>
              <a:rPr lang="en-US" sz="1600" dirty="0">
                <a:latin typeface="+mn-lt"/>
              </a:rPr>
              <a:t>every respondent answered every </a:t>
            </a:r>
            <a:r>
              <a:rPr lang="en-US" sz="1600" dirty="0" smtClean="0">
                <a:latin typeface="+mn-lt"/>
              </a:rPr>
              <a:t>question</a:t>
            </a:r>
          </a:p>
          <a:p>
            <a:pPr marL="346075">
              <a:spcAft>
                <a:spcPts val="600"/>
              </a:spcAft>
            </a:pPr>
            <a:endParaRPr lang="en-US" sz="500" dirty="0" smtClean="0">
              <a:latin typeface="+mn-lt"/>
            </a:endParaRPr>
          </a:p>
          <a:p>
            <a:pPr marL="346075" lvl="0" indent="-346075">
              <a:buFont typeface="Arial" panose="020B0604020202020204" pitchFamily="34" charset="0"/>
              <a:buChar char="•"/>
            </a:pPr>
            <a:r>
              <a:rPr lang="en-US" sz="1600" b="1" dirty="0">
                <a:latin typeface="+mn-lt"/>
              </a:rPr>
              <a:t>Utility:</a:t>
            </a:r>
          </a:p>
          <a:p>
            <a:pPr marL="742950" lvl="1" indent="-285750">
              <a:buFont typeface="Courier New" panose="02070309020205020404" pitchFamily="49" charset="0"/>
              <a:buChar char="o"/>
            </a:pPr>
            <a:r>
              <a:rPr lang="en-US" sz="1600" dirty="0">
                <a:latin typeface="+mn-lt"/>
              </a:rPr>
              <a:t>Lessons from the Distribution Process:</a:t>
            </a:r>
          </a:p>
          <a:p>
            <a:pPr marL="1200150" lvl="2" indent="-285750">
              <a:buFont typeface="Wingdings" panose="05000000000000000000" pitchFamily="2" charset="2"/>
              <a:buChar char="§"/>
            </a:pPr>
            <a:r>
              <a:rPr lang="en-US" sz="1600" dirty="0" smtClean="0">
                <a:latin typeface="+mn-lt"/>
              </a:rPr>
              <a:t>No </a:t>
            </a:r>
            <a:r>
              <a:rPr lang="en-US" sz="1600" dirty="0">
                <a:latin typeface="+mn-lt"/>
              </a:rPr>
              <a:t>central source as to who is providing public defense services in the </a:t>
            </a:r>
            <a:r>
              <a:rPr lang="en-US" sz="1600" dirty="0" smtClean="0">
                <a:latin typeface="+mn-lt"/>
              </a:rPr>
              <a:t>U.S.</a:t>
            </a:r>
          </a:p>
          <a:p>
            <a:pPr marL="1200150" lvl="2" indent="-285750">
              <a:buFont typeface="Wingdings" panose="05000000000000000000" pitchFamily="2" charset="2"/>
              <a:buChar char="§"/>
            </a:pPr>
            <a:r>
              <a:rPr lang="en-US" sz="1600" dirty="0" smtClean="0">
                <a:latin typeface="+mn-lt"/>
              </a:rPr>
              <a:t>Difficulty </a:t>
            </a:r>
            <a:r>
              <a:rPr lang="en-US" sz="1600" dirty="0">
                <a:latin typeface="+mn-lt"/>
              </a:rPr>
              <a:t>in identifying public defense providers  even </a:t>
            </a:r>
            <a:r>
              <a:rPr lang="en-US" sz="1600" dirty="0" smtClean="0">
                <a:latin typeface="+mn-lt"/>
              </a:rPr>
              <a:t>organized </a:t>
            </a:r>
            <a:r>
              <a:rPr lang="en-US" sz="1600" dirty="0">
                <a:latin typeface="+mn-lt"/>
              </a:rPr>
              <a:t>offices</a:t>
            </a:r>
          </a:p>
          <a:p>
            <a:pPr marL="742950" lvl="1" indent="-285750">
              <a:buFont typeface="Courier New" panose="02070309020205020404" pitchFamily="49" charset="0"/>
              <a:buChar char="o"/>
            </a:pPr>
            <a:r>
              <a:rPr lang="en-US" sz="1600" dirty="0" smtClean="0">
                <a:latin typeface="+mn-lt"/>
              </a:rPr>
              <a:t>Results </a:t>
            </a:r>
            <a:r>
              <a:rPr lang="en-US" sz="1600" dirty="0">
                <a:latin typeface="+mn-lt"/>
              </a:rPr>
              <a:t>provide useful current snapshot of operational context in which public defense services are being provided</a:t>
            </a:r>
          </a:p>
          <a:p>
            <a:pPr lvl="0"/>
            <a:endParaRPr lang="en-US" sz="1200" dirty="0">
              <a:latin typeface="+mn-lt"/>
            </a:endParaRPr>
          </a:p>
        </p:txBody>
      </p:sp>
      <p:sp>
        <p:nvSpPr>
          <p:cNvPr id="9" name="Rectangle 1"/>
          <p:cNvSpPr>
            <a:spLocks noChangeArrowheads="1"/>
          </p:cNvSpPr>
          <p:nvPr/>
        </p:nvSpPr>
        <p:spPr bwMode="auto">
          <a:xfrm>
            <a:off x="609600" y="704306"/>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Utility and Limitations of the Survey Results</a:t>
            </a:r>
            <a:endParaRPr lang="en-US" sz="2000" dirty="0">
              <a:latin typeface="+mn-lt"/>
            </a:endParaRPr>
          </a:p>
        </p:txBody>
      </p:sp>
      <p:sp>
        <p:nvSpPr>
          <p:cNvPr id="10" name="Title 1"/>
          <p:cNvSpPr txBox="1">
            <a:spLocks/>
          </p:cNvSpPr>
          <p:nvPr/>
        </p:nvSpPr>
        <p:spPr>
          <a:xfrm>
            <a:off x="5257800" y="5765134"/>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1" name="Title 1"/>
          <p:cNvSpPr txBox="1">
            <a:spLocks/>
          </p:cNvSpPr>
          <p:nvPr/>
        </p:nvSpPr>
        <p:spPr>
          <a:xfrm>
            <a:off x="7010400" y="952016"/>
            <a:ext cx="1066800" cy="304800"/>
          </a:xfrm>
          <a:prstGeom prst="rect">
            <a:avLst/>
          </a:prstGeom>
        </p:spPr>
        <p:txBody>
          <a:bodyPr vert="horz" lIns="91440" tIns="45720" rIns="91440" bIns="45720" rtlCol="0" anchor="ctr">
            <a:noAutofit/>
          </a:bodyPr>
          <a:lstStyle/>
          <a:p>
            <a:endParaRPr lang="en-US" sz="1500" b="1" dirty="0">
              <a:latin typeface="Garamond" pitchFamily="18" charset="0"/>
            </a:endParaRPr>
          </a:p>
        </p:txBody>
      </p:sp>
    </p:spTree>
    <p:extLst>
      <p:ext uri="{BB962C8B-B14F-4D97-AF65-F5344CB8AC3E}">
        <p14:creationId xmlns:p14="http://schemas.microsoft.com/office/powerpoint/2010/main" val="1190384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512379" y="1286218"/>
            <a:ext cx="7696200" cy="3770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600" b="1" dirty="0">
                <a:latin typeface="+mn-lt"/>
              </a:rPr>
              <a:t>Utility</a:t>
            </a:r>
            <a:r>
              <a:rPr lang="en-US" sz="1600" b="1" dirty="0" smtClean="0">
                <a:latin typeface="+mn-lt"/>
              </a:rPr>
              <a:t>: </a:t>
            </a:r>
          </a:p>
          <a:p>
            <a:endParaRPr lang="en-US" sz="500" b="1" dirty="0">
              <a:latin typeface="+mn-lt"/>
            </a:endParaRPr>
          </a:p>
          <a:p>
            <a:pPr marL="742950" lvl="1" indent="-285750">
              <a:buFont typeface="Courier New" panose="02070309020205020404" pitchFamily="49" charset="0"/>
              <a:buChar char="o"/>
            </a:pPr>
            <a:r>
              <a:rPr lang="en-US" sz="1600" b="1" dirty="0" smtClean="0">
                <a:latin typeface="+mn-lt"/>
              </a:rPr>
              <a:t>Key Findings</a:t>
            </a:r>
            <a:endParaRPr lang="en-US" sz="1600" b="1" dirty="0">
              <a:latin typeface="+mn-lt"/>
            </a:endParaRPr>
          </a:p>
          <a:p>
            <a:pPr marL="1200150" lvl="2" indent="-285750">
              <a:spcAft>
                <a:spcPts val="600"/>
              </a:spcAft>
              <a:buFont typeface="Wingdings" panose="05000000000000000000" pitchFamily="2" charset="2"/>
              <a:buChar char="§"/>
            </a:pPr>
            <a:r>
              <a:rPr lang="en-US" sz="1600" dirty="0" smtClean="0">
                <a:latin typeface="+mn-lt"/>
              </a:rPr>
              <a:t>Only </a:t>
            </a:r>
            <a:r>
              <a:rPr lang="en-US" sz="1600" dirty="0">
                <a:latin typeface="+mn-lt"/>
              </a:rPr>
              <a:t>half of survey respondents were aware of or somewhat familiar with the </a:t>
            </a:r>
            <a:r>
              <a:rPr lang="en-US" sz="1600" i="1" dirty="0">
                <a:latin typeface="+mn-lt"/>
              </a:rPr>
              <a:t>Ten Principles </a:t>
            </a:r>
            <a:r>
              <a:rPr lang="en-US" sz="1600" dirty="0">
                <a:latin typeface="+mn-lt"/>
              </a:rPr>
              <a:t>before receiving the </a:t>
            </a:r>
            <a:r>
              <a:rPr lang="en-US" sz="1600" dirty="0" smtClean="0">
                <a:latin typeface="+mn-lt"/>
              </a:rPr>
              <a:t>survey</a:t>
            </a:r>
          </a:p>
          <a:p>
            <a:pPr marL="1200150" lvl="2" indent="-285750">
              <a:spcAft>
                <a:spcPts val="600"/>
              </a:spcAft>
              <a:buFont typeface="Wingdings" panose="05000000000000000000" pitchFamily="2" charset="2"/>
              <a:buChar char="§"/>
            </a:pPr>
            <a:r>
              <a:rPr lang="en-US" sz="1600" dirty="0" smtClean="0">
                <a:latin typeface="+mn-lt"/>
              </a:rPr>
              <a:t>Most </a:t>
            </a:r>
            <a:r>
              <a:rPr lang="en-US" sz="1600" dirty="0">
                <a:latin typeface="+mn-lt"/>
              </a:rPr>
              <a:t>public defense providers do not fully understand what is entailed in adhering to the </a:t>
            </a:r>
            <a:r>
              <a:rPr lang="en-US" sz="1600" i="1" dirty="0">
                <a:latin typeface="+mn-lt"/>
              </a:rPr>
              <a:t>Ten Principles</a:t>
            </a:r>
            <a:r>
              <a:rPr lang="en-US" sz="1600" dirty="0">
                <a:latin typeface="+mn-lt"/>
              </a:rPr>
              <a:t> as measured  by perceived adherence to each </a:t>
            </a:r>
            <a:r>
              <a:rPr lang="en-US" sz="1600" i="1" dirty="0">
                <a:latin typeface="+mn-lt"/>
              </a:rPr>
              <a:t>Principle </a:t>
            </a:r>
            <a:r>
              <a:rPr lang="en-US" sz="1600" dirty="0">
                <a:latin typeface="+mn-lt"/>
              </a:rPr>
              <a:t>and lower reported achievement of operational benchmarks referenced in </a:t>
            </a:r>
            <a:r>
              <a:rPr lang="en-US" sz="1600" i="1" dirty="0" smtClean="0">
                <a:latin typeface="+mn-lt"/>
              </a:rPr>
              <a:t>Commentary</a:t>
            </a:r>
          </a:p>
          <a:p>
            <a:pPr marL="1200150" lvl="2" indent="-285750">
              <a:spcAft>
                <a:spcPts val="600"/>
              </a:spcAft>
              <a:buFont typeface="Wingdings" panose="05000000000000000000" pitchFamily="2" charset="2"/>
              <a:buChar char="§"/>
            </a:pPr>
            <a:r>
              <a:rPr lang="en-US" sz="1600" dirty="0" smtClean="0">
                <a:latin typeface="+mn-lt"/>
              </a:rPr>
              <a:t>Tremendous </a:t>
            </a:r>
            <a:r>
              <a:rPr lang="en-US" sz="1600" dirty="0">
                <a:latin typeface="+mn-lt"/>
              </a:rPr>
              <a:t>creativity underway in many offices promoting </a:t>
            </a:r>
            <a:r>
              <a:rPr lang="en-US" sz="1600" dirty="0" smtClean="0">
                <a:latin typeface="+mn-lt"/>
              </a:rPr>
              <a:t> achievement </a:t>
            </a:r>
            <a:r>
              <a:rPr lang="en-US" sz="1600" dirty="0">
                <a:latin typeface="+mn-lt"/>
              </a:rPr>
              <a:t>of the </a:t>
            </a:r>
            <a:r>
              <a:rPr lang="en-US" sz="1600" i="1" dirty="0">
                <a:latin typeface="+mn-lt"/>
              </a:rPr>
              <a:t>Ten Principles </a:t>
            </a:r>
            <a:r>
              <a:rPr lang="en-US" sz="1600" dirty="0">
                <a:latin typeface="+mn-lt"/>
              </a:rPr>
              <a:t>(video conferencing, </a:t>
            </a:r>
            <a:r>
              <a:rPr lang="en-US" sz="1600" dirty="0" smtClean="0">
                <a:latin typeface="+mn-lt"/>
              </a:rPr>
              <a:t>user-friendly  informational </a:t>
            </a:r>
            <a:r>
              <a:rPr lang="en-US" sz="1600" dirty="0">
                <a:latin typeface="+mn-lt"/>
              </a:rPr>
              <a:t>materials for defendants, brown bag lunches for attorneys</a:t>
            </a:r>
            <a:r>
              <a:rPr lang="en-US" sz="1600" dirty="0" smtClean="0">
                <a:latin typeface="+mn-lt"/>
              </a:rPr>
              <a:t>, improved </a:t>
            </a:r>
            <a:r>
              <a:rPr lang="en-US" sz="1600" dirty="0">
                <a:latin typeface="+mn-lt"/>
              </a:rPr>
              <a:t>office management practices (case weighting, </a:t>
            </a:r>
            <a:r>
              <a:rPr lang="en-US" sz="1600" dirty="0" smtClean="0">
                <a:latin typeface="+mn-lt"/>
              </a:rPr>
              <a:t>case </a:t>
            </a:r>
            <a:r>
              <a:rPr lang="en-US" sz="1600" dirty="0">
                <a:latin typeface="+mn-lt"/>
              </a:rPr>
              <a:t>tracking </a:t>
            </a:r>
            <a:r>
              <a:rPr lang="en-US" sz="1600" dirty="0" smtClean="0">
                <a:latin typeface="+mn-lt"/>
              </a:rPr>
              <a:t> and monitoring), </a:t>
            </a:r>
            <a:r>
              <a:rPr lang="en-US" sz="1600" dirty="0">
                <a:latin typeface="+mn-lt"/>
              </a:rPr>
              <a:t>information sharing (brief banks, </a:t>
            </a:r>
            <a:r>
              <a:rPr lang="en-US" sz="1600" dirty="0" smtClean="0">
                <a:latin typeface="+mn-lt"/>
              </a:rPr>
              <a:t>forms, etc</a:t>
            </a:r>
            <a:r>
              <a:rPr lang="en-US" sz="1600" dirty="0">
                <a:latin typeface="+mn-lt"/>
              </a:rPr>
              <a:t>.) and, in </a:t>
            </a:r>
            <a:r>
              <a:rPr lang="en-US" sz="1600" dirty="0" smtClean="0">
                <a:latin typeface="+mn-lt"/>
              </a:rPr>
              <a:t>some </a:t>
            </a:r>
            <a:r>
              <a:rPr lang="en-US" sz="1600" dirty="0">
                <a:latin typeface="+mn-lt"/>
              </a:rPr>
              <a:t>cases, union </a:t>
            </a:r>
            <a:r>
              <a:rPr lang="en-US" sz="1600" dirty="0" smtClean="0">
                <a:latin typeface="+mn-lt"/>
              </a:rPr>
              <a:t>activity</a:t>
            </a:r>
            <a:endParaRPr lang="en-US" sz="1600" dirty="0">
              <a:latin typeface="+mn-lt"/>
            </a:endParaRPr>
          </a:p>
        </p:txBody>
      </p:sp>
      <p:sp>
        <p:nvSpPr>
          <p:cNvPr id="9" name="Rectangle 1"/>
          <p:cNvSpPr>
            <a:spLocks noChangeArrowheads="1"/>
          </p:cNvSpPr>
          <p:nvPr/>
        </p:nvSpPr>
        <p:spPr bwMode="auto">
          <a:xfrm>
            <a:off x="723900" y="719958"/>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Utility and Limitations of the Survey Results</a:t>
            </a:r>
            <a:endParaRPr lang="en-US" sz="2000" dirty="0">
              <a:latin typeface="+mn-lt"/>
            </a:endParaRPr>
          </a:p>
        </p:txBody>
      </p:sp>
      <p:sp>
        <p:nvSpPr>
          <p:cNvPr id="10" name="Title 1"/>
          <p:cNvSpPr txBox="1">
            <a:spLocks/>
          </p:cNvSpPr>
          <p:nvPr/>
        </p:nvSpPr>
        <p:spPr>
          <a:xfrm>
            <a:off x="4572000" y="5981700"/>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1" name="Title 1"/>
          <p:cNvSpPr txBox="1">
            <a:spLocks/>
          </p:cNvSpPr>
          <p:nvPr/>
        </p:nvSpPr>
        <p:spPr>
          <a:xfrm>
            <a:off x="6794938" y="1120068"/>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151580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sp>
        <p:nvSpPr>
          <p:cNvPr id="1025" name="Rectangle 1"/>
          <p:cNvSpPr>
            <a:spLocks noChangeArrowheads="1"/>
          </p:cNvSpPr>
          <p:nvPr/>
        </p:nvSpPr>
        <p:spPr bwMode="auto">
          <a:xfrm>
            <a:off x="381000" y="958391"/>
            <a:ext cx="8153400" cy="54399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600" b="1" dirty="0">
                <a:latin typeface="+mn-lt"/>
              </a:rPr>
              <a:t>Utility: </a:t>
            </a:r>
          </a:p>
          <a:p>
            <a:endParaRPr lang="en-US" sz="500" b="1" dirty="0">
              <a:latin typeface="+mn-lt"/>
            </a:endParaRPr>
          </a:p>
          <a:p>
            <a:pPr marL="742950" lvl="1" indent="-285750">
              <a:buFont typeface="Courier New" panose="02070309020205020404" pitchFamily="49" charset="0"/>
              <a:buChar char="o"/>
            </a:pPr>
            <a:r>
              <a:rPr lang="en-US" sz="1600" b="1" dirty="0">
                <a:latin typeface="+mn-lt"/>
              </a:rPr>
              <a:t>Key Findings</a:t>
            </a:r>
          </a:p>
          <a:p>
            <a:pPr marL="1200150" lvl="2" indent="-285750">
              <a:spcAft>
                <a:spcPts val="600"/>
              </a:spcAft>
              <a:buFont typeface="Wingdings" panose="05000000000000000000" pitchFamily="2" charset="2"/>
              <a:buChar char="§"/>
            </a:pPr>
            <a:r>
              <a:rPr lang="en-US" sz="1600" dirty="0" smtClean="0">
                <a:latin typeface="+mn-lt"/>
              </a:rPr>
              <a:t>Wide </a:t>
            </a:r>
            <a:r>
              <a:rPr lang="en-US" sz="1600" dirty="0">
                <a:latin typeface="+mn-lt"/>
              </a:rPr>
              <a:t>range of issues public defense providers are facing in terms of adhering to the </a:t>
            </a:r>
            <a:r>
              <a:rPr lang="en-US" sz="1600" i="1" dirty="0">
                <a:latin typeface="+mn-lt"/>
              </a:rPr>
              <a:t>Ten Principles </a:t>
            </a:r>
            <a:r>
              <a:rPr lang="en-US" sz="1600" dirty="0" smtClean="0">
                <a:latin typeface="+mn-lt"/>
              </a:rPr>
              <a:t>stemming from </a:t>
            </a:r>
            <a:endParaRPr lang="en-US" sz="1600" dirty="0">
              <a:latin typeface="+mn-lt"/>
            </a:endParaRPr>
          </a:p>
          <a:p>
            <a:pPr marL="1657350" lvl="3" indent="-285750">
              <a:spcAft>
                <a:spcPts val="300"/>
              </a:spcAft>
              <a:buFont typeface="Georgia" panose="02040502050405020303" pitchFamily="18" charset="0"/>
              <a:buChar char="▫"/>
            </a:pPr>
            <a:r>
              <a:rPr lang="en-US" sz="1600" dirty="0">
                <a:latin typeface="+mn-lt"/>
              </a:rPr>
              <a:t>L</a:t>
            </a:r>
            <a:r>
              <a:rPr lang="en-US" sz="1600" dirty="0" smtClean="0">
                <a:latin typeface="+mn-lt"/>
              </a:rPr>
              <a:t>ack </a:t>
            </a:r>
            <a:r>
              <a:rPr lang="en-US" sz="1600" dirty="0">
                <a:latin typeface="+mn-lt"/>
              </a:rPr>
              <a:t>of </a:t>
            </a:r>
            <a:r>
              <a:rPr lang="en-US" sz="1600" dirty="0" smtClean="0">
                <a:latin typeface="+mn-lt"/>
              </a:rPr>
              <a:t>funding</a:t>
            </a:r>
          </a:p>
          <a:p>
            <a:pPr marL="1657350" lvl="3" indent="-285750">
              <a:spcAft>
                <a:spcPts val="300"/>
              </a:spcAft>
              <a:buFont typeface="Georgia" panose="02040502050405020303" pitchFamily="18" charset="0"/>
              <a:buChar char="▫"/>
            </a:pPr>
            <a:r>
              <a:rPr lang="en-US" sz="1600" dirty="0" smtClean="0">
                <a:latin typeface="+mn-lt"/>
              </a:rPr>
              <a:t>Understaffing</a:t>
            </a:r>
            <a:endParaRPr lang="en-US" sz="1600" dirty="0">
              <a:latin typeface="+mn-lt"/>
            </a:endParaRPr>
          </a:p>
          <a:p>
            <a:pPr marL="1657350" lvl="3" indent="-285750">
              <a:spcAft>
                <a:spcPts val="300"/>
              </a:spcAft>
              <a:buFont typeface="Georgia" panose="02040502050405020303" pitchFamily="18" charset="0"/>
              <a:buChar char="▫"/>
            </a:pPr>
            <a:r>
              <a:rPr lang="en-US" sz="1600" dirty="0">
                <a:latin typeface="+mn-lt"/>
              </a:rPr>
              <a:t>H</a:t>
            </a:r>
            <a:r>
              <a:rPr lang="en-US" sz="1600" dirty="0" smtClean="0">
                <a:latin typeface="+mn-lt"/>
              </a:rPr>
              <a:t>eavy </a:t>
            </a:r>
            <a:r>
              <a:rPr lang="en-US" sz="1600" dirty="0">
                <a:latin typeface="+mn-lt"/>
              </a:rPr>
              <a:t>caseloads </a:t>
            </a:r>
            <a:endParaRPr lang="en-US" sz="1600" dirty="0" smtClean="0">
              <a:latin typeface="+mn-lt"/>
            </a:endParaRPr>
          </a:p>
          <a:p>
            <a:pPr marL="1657350" lvl="3" indent="-285750">
              <a:spcAft>
                <a:spcPts val="300"/>
              </a:spcAft>
              <a:buFont typeface="Georgia" panose="02040502050405020303" pitchFamily="18" charset="0"/>
              <a:buChar char="▫"/>
            </a:pPr>
            <a:r>
              <a:rPr lang="en-US" sz="1600" dirty="0" smtClean="0">
                <a:latin typeface="+mn-lt"/>
              </a:rPr>
              <a:t>Absence </a:t>
            </a:r>
            <a:r>
              <a:rPr lang="en-US" sz="1600" dirty="0">
                <a:latin typeface="+mn-lt"/>
              </a:rPr>
              <a:t>of adequate infrastructure – including essential management data </a:t>
            </a:r>
            <a:r>
              <a:rPr lang="en-US" sz="1600" dirty="0" smtClean="0">
                <a:latin typeface="+mn-lt"/>
              </a:rPr>
              <a:t>to </a:t>
            </a:r>
            <a:r>
              <a:rPr lang="en-US" sz="1600" dirty="0">
                <a:latin typeface="+mn-lt"/>
              </a:rPr>
              <a:t>address these issues </a:t>
            </a:r>
            <a:endParaRPr lang="en-US" sz="1600" dirty="0" smtClean="0">
              <a:latin typeface="+mn-lt"/>
            </a:endParaRPr>
          </a:p>
          <a:p>
            <a:pPr marL="1657350" lvl="3" indent="-285750">
              <a:spcAft>
                <a:spcPts val="300"/>
              </a:spcAft>
              <a:buFont typeface="Georgia" panose="02040502050405020303" pitchFamily="18" charset="0"/>
              <a:buChar char="▫"/>
            </a:pPr>
            <a:r>
              <a:rPr lang="en-US" sz="1600" dirty="0">
                <a:latin typeface="+mn-lt"/>
              </a:rPr>
              <a:t>L</a:t>
            </a:r>
            <a:r>
              <a:rPr lang="en-US" sz="1600" dirty="0" smtClean="0">
                <a:latin typeface="+mn-lt"/>
              </a:rPr>
              <a:t>ack </a:t>
            </a:r>
            <a:r>
              <a:rPr lang="en-US" sz="1600" dirty="0">
                <a:latin typeface="+mn-lt"/>
              </a:rPr>
              <a:t>of an overall systemic structure  -- promoting independence </a:t>
            </a:r>
            <a:r>
              <a:rPr lang="en-US" sz="1600" dirty="0" smtClean="0">
                <a:latin typeface="+mn-lt"/>
              </a:rPr>
              <a:t>and adequate </a:t>
            </a:r>
            <a:r>
              <a:rPr lang="en-US" sz="1600" dirty="0">
                <a:latin typeface="+mn-lt"/>
              </a:rPr>
              <a:t>resources --in which these issues can be </a:t>
            </a:r>
            <a:r>
              <a:rPr lang="en-US" sz="1600" dirty="0" smtClean="0">
                <a:latin typeface="+mn-lt"/>
              </a:rPr>
              <a:t>addressed</a:t>
            </a:r>
          </a:p>
          <a:p>
            <a:pPr marL="1657350" lvl="3" indent="-285750">
              <a:spcAft>
                <a:spcPts val="300"/>
              </a:spcAft>
              <a:buFont typeface="Georgia" panose="02040502050405020303" pitchFamily="18" charset="0"/>
              <a:buChar char="▫"/>
            </a:pPr>
            <a:r>
              <a:rPr lang="en-US" sz="1600" dirty="0" smtClean="0">
                <a:latin typeface="+mn-lt"/>
              </a:rPr>
              <a:t>Pressing </a:t>
            </a:r>
            <a:r>
              <a:rPr lang="en-US" sz="1600" dirty="0">
                <a:latin typeface="+mn-lt"/>
              </a:rPr>
              <a:t>issues of overload and dysfunction of court systems </a:t>
            </a:r>
            <a:r>
              <a:rPr lang="en-US" sz="1600" dirty="0" smtClean="0">
                <a:latin typeface="+mn-lt"/>
              </a:rPr>
              <a:t>in which </a:t>
            </a:r>
            <a:r>
              <a:rPr lang="en-US" sz="1600" dirty="0">
                <a:latin typeface="+mn-lt"/>
              </a:rPr>
              <a:t>many public defense providers are functioning, including:</a:t>
            </a:r>
          </a:p>
          <a:p>
            <a:pPr marL="1939925" lvl="4" indent="-284163">
              <a:spcAft>
                <a:spcPts val="300"/>
              </a:spcAft>
              <a:buFont typeface="Georgia" panose="02040502050405020303" pitchFamily="18" charset="0"/>
              <a:buChar char="–"/>
            </a:pPr>
            <a:r>
              <a:rPr lang="en-US" sz="1600" dirty="0" smtClean="0">
                <a:latin typeface="+mn-lt"/>
              </a:rPr>
              <a:t>Increasing </a:t>
            </a:r>
            <a:r>
              <a:rPr lang="en-US" sz="1600" dirty="0">
                <a:latin typeface="+mn-lt"/>
              </a:rPr>
              <a:t>criminalization of offenses that has occurred over </a:t>
            </a:r>
            <a:r>
              <a:rPr lang="en-US" sz="1600" dirty="0" smtClean="0">
                <a:latin typeface="+mn-lt"/>
              </a:rPr>
              <a:t>the past </a:t>
            </a:r>
            <a:r>
              <a:rPr lang="en-US" sz="1600" dirty="0">
                <a:latin typeface="+mn-lt"/>
              </a:rPr>
              <a:t>years; </a:t>
            </a:r>
            <a:r>
              <a:rPr lang="en-US" sz="1600" dirty="0" smtClean="0">
                <a:latin typeface="+mn-lt"/>
              </a:rPr>
              <a:t>and </a:t>
            </a:r>
          </a:p>
          <a:p>
            <a:pPr marL="1939925" lvl="4" indent="-284163">
              <a:spcAft>
                <a:spcPts val="300"/>
              </a:spcAft>
              <a:buFont typeface="Georgia" panose="02040502050405020303" pitchFamily="18" charset="0"/>
              <a:buChar char="–"/>
            </a:pPr>
            <a:r>
              <a:rPr lang="en-US" sz="1600" dirty="0" smtClean="0">
                <a:latin typeface="+mn-lt"/>
              </a:rPr>
              <a:t>Inefficiencies  </a:t>
            </a:r>
            <a:r>
              <a:rPr lang="en-US" sz="1600" dirty="0">
                <a:latin typeface="+mn-lt"/>
              </a:rPr>
              <a:t>and consequent resource implications in the </a:t>
            </a:r>
            <a:r>
              <a:rPr lang="en-US" sz="1600" dirty="0" smtClean="0">
                <a:latin typeface="+mn-lt"/>
              </a:rPr>
              <a:t>pretrial </a:t>
            </a:r>
            <a:r>
              <a:rPr lang="en-US" sz="1600" dirty="0">
                <a:latin typeface="+mn-lt"/>
              </a:rPr>
              <a:t>process where decisions </a:t>
            </a:r>
            <a:r>
              <a:rPr lang="en-US" sz="1600" dirty="0" smtClean="0">
                <a:latin typeface="+mn-lt"/>
              </a:rPr>
              <a:t>on </a:t>
            </a:r>
            <a:r>
              <a:rPr lang="en-US" sz="1600" dirty="0">
                <a:latin typeface="+mn-lt"/>
              </a:rPr>
              <a:t>release, diversion, and </a:t>
            </a:r>
            <a:r>
              <a:rPr lang="en-US" sz="1600" dirty="0" smtClean="0">
                <a:latin typeface="+mn-lt"/>
              </a:rPr>
              <a:t>dismissal </a:t>
            </a:r>
            <a:r>
              <a:rPr lang="en-US" sz="1600" dirty="0">
                <a:latin typeface="+mn-lt"/>
              </a:rPr>
              <a:t>often </a:t>
            </a:r>
            <a:r>
              <a:rPr lang="en-US" sz="1600" dirty="0" smtClean="0">
                <a:latin typeface="+mn-lt"/>
              </a:rPr>
              <a:t>delayed</a:t>
            </a:r>
            <a:r>
              <a:rPr lang="en-US" sz="1600" dirty="0">
                <a:latin typeface="+mn-lt"/>
              </a:rPr>
              <a:t>, with multiple </a:t>
            </a:r>
            <a:r>
              <a:rPr lang="en-US" sz="1600" dirty="0" smtClean="0">
                <a:latin typeface="+mn-lt"/>
              </a:rPr>
              <a:t>continuances</a:t>
            </a:r>
            <a:r>
              <a:rPr lang="en-US" sz="1600" dirty="0">
                <a:latin typeface="+mn-lt"/>
              </a:rPr>
              <a:t>, that </a:t>
            </a:r>
            <a:r>
              <a:rPr lang="en-US" sz="1600" dirty="0" smtClean="0">
                <a:latin typeface="+mn-lt"/>
              </a:rPr>
              <a:t>unnecessarily </a:t>
            </a:r>
            <a:r>
              <a:rPr lang="en-US" sz="1600" dirty="0">
                <a:latin typeface="+mn-lt"/>
              </a:rPr>
              <a:t>burden public defense offices as well as </a:t>
            </a:r>
            <a:r>
              <a:rPr lang="en-US" sz="1600" dirty="0" smtClean="0">
                <a:latin typeface="+mn-lt"/>
              </a:rPr>
              <a:t>the </a:t>
            </a:r>
            <a:r>
              <a:rPr lang="en-US" sz="1600" dirty="0">
                <a:latin typeface="+mn-lt"/>
              </a:rPr>
              <a:t>entire system, not to mention the </a:t>
            </a:r>
            <a:r>
              <a:rPr lang="en-US" sz="1600" dirty="0" smtClean="0">
                <a:latin typeface="+mn-lt"/>
              </a:rPr>
              <a:t>defendants </a:t>
            </a:r>
            <a:endParaRPr lang="en-US" sz="1600" dirty="0">
              <a:latin typeface="+mn-lt"/>
            </a:endParaRPr>
          </a:p>
        </p:txBody>
      </p:sp>
      <p:sp>
        <p:nvSpPr>
          <p:cNvPr id="9" name="Rectangle 1"/>
          <p:cNvSpPr>
            <a:spLocks noChangeArrowheads="1"/>
          </p:cNvSpPr>
          <p:nvPr/>
        </p:nvSpPr>
        <p:spPr bwMode="auto">
          <a:xfrm>
            <a:off x="512379" y="623683"/>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Utility and Limitations of the Survey Results</a:t>
            </a:r>
            <a:endParaRPr lang="en-US" sz="2000" dirty="0">
              <a:latin typeface="+mn-lt"/>
            </a:endParaRPr>
          </a:p>
        </p:txBody>
      </p:sp>
      <p:sp>
        <p:nvSpPr>
          <p:cNvPr id="10" name="Title 1"/>
          <p:cNvSpPr txBox="1">
            <a:spLocks/>
          </p:cNvSpPr>
          <p:nvPr/>
        </p:nvSpPr>
        <p:spPr>
          <a:xfrm>
            <a:off x="4953000" y="6324600"/>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1" name="Title 1"/>
          <p:cNvSpPr txBox="1">
            <a:spLocks/>
          </p:cNvSpPr>
          <p:nvPr/>
        </p:nvSpPr>
        <p:spPr>
          <a:xfrm>
            <a:off x="6989379" y="1038593"/>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1307132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381000" y="1275547"/>
            <a:ext cx="8153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600" b="1" dirty="0">
                <a:latin typeface="Georgia" panose="02040502050405020303" pitchFamily="18" charset="0"/>
              </a:rPr>
              <a:t>Utility: </a:t>
            </a:r>
          </a:p>
          <a:p>
            <a:endParaRPr lang="en-US" sz="500" b="1" dirty="0">
              <a:latin typeface="Georgia" panose="02040502050405020303" pitchFamily="18" charset="0"/>
            </a:endParaRPr>
          </a:p>
          <a:p>
            <a:pPr marL="742950" lvl="1" indent="-285750">
              <a:buFont typeface="Courier New" panose="02070309020205020404" pitchFamily="49" charset="0"/>
              <a:buChar char="o"/>
            </a:pPr>
            <a:r>
              <a:rPr lang="en-US" sz="1600" b="1" dirty="0">
                <a:latin typeface="Georgia" panose="02040502050405020303" pitchFamily="18" charset="0"/>
              </a:rPr>
              <a:t>Key Findings</a:t>
            </a:r>
          </a:p>
          <a:p>
            <a:pPr marL="1200150" lvl="2" indent="-285750">
              <a:spcAft>
                <a:spcPts val="600"/>
              </a:spcAft>
              <a:buFont typeface="Wingdings" panose="05000000000000000000" pitchFamily="2" charset="2"/>
              <a:buChar char="§"/>
            </a:pPr>
            <a:r>
              <a:rPr lang="en-US" sz="1600" dirty="0" smtClean="0">
                <a:latin typeface="+mn-lt"/>
              </a:rPr>
              <a:t>Most </a:t>
            </a:r>
            <a:r>
              <a:rPr lang="en-US" sz="1600" dirty="0">
                <a:latin typeface="+mn-lt"/>
              </a:rPr>
              <a:t>important: the ability of public defense providers to meet the “operational benchmarks” for the </a:t>
            </a:r>
            <a:r>
              <a:rPr lang="en-US" sz="1600" i="1" dirty="0">
                <a:latin typeface="+mn-lt"/>
              </a:rPr>
              <a:t>Principles</a:t>
            </a:r>
            <a:r>
              <a:rPr lang="en-US" sz="1600" dirty="0">
                <a:latin typeface="+mn-lt"/>
              </a:rPr>
              <a:t> in many instances depends upon the systemic framework in which their offices operate rather than any actions </a:t>
            </a:r>
            <a:r>
              <a:rPr lang="en-US" sz="1600" dirty="0" smtClean="0">
                <a:latin typeface="+mn-lt"/>
              </a:rPr>
              <a:t>public defense providers can </a:t>
            </a:r>
            <a:r>
              <a:rPr lang="en-US" sz="1600" dirty="0">
                <a:latin typeface="+mn-lt"/>
              </a:rPr>
              <a:t>take on  their own </a:t>
            </a:r>
          </a:p>
          <a:p>
            <a:r>
              <a:rPr lang="en-US" sz="500" dirty="0">
                <a:latin typeface="+mn-lt"/>
              </a:rPr>
              <a:t> </a:t>
            </a:r>
          </a:p>
          <a:p>
            <a:pPr marL="742950" lvl="1" indent="-285750">
              <a:spcAft>
                <a:spcPts val="600"/>
              </a:spcAft>
              <a:buFont typeface="Courier New" panose="02070309020205020404" pitchFamily="49" charset="0"/>
              <a:buChar char="o"/>
            </a:pPr>
            <a:r>
              <a:rPr lang="en-US" sz="1600" b="1" dirty="0" smtClean="0">
                <a:latin typeface="+mn-lt"/>
              </a:rPr>
              <a:t>Framework for moving forward to promote adherence of </a:t>
            </a:r>
            <a:r>
              <a:rPr lang="en-US" sz="1600" b="1" i="1" dirty="0" smtClean="0">
                <a:latin typeface="+mn-lt"/>
              </a:rPr>
              <a:t>Ten Principles </a:t>
            </a:r>
          </a:p>
          <a:p>
            <a:pPr marL="1200150" lvl="2" indent="-285750">
              <a:spcAft>
                <a:spcPts val="600"/>
              </a:spcAft>
              <a:buFont typeface="Wingdings" panose="05000000000000000000" pitchFamily="2" charset="2"/>
              <a:buChar char="§"/>
            </a:pPr>
            <a:r>
              <a:rPr lang="en-US" sz="1600" dirty="0" smtClean="0">
                <a:latin typeface="+mn-lt"/>
              </a:rPr>
              <a:t>Two </a:t>
            </a:r>
            <a:r>
              <a:rPr lang="en-US" sz="1600" dirty="0">
                <a:latin typeface="+mn-lt"/>
              </a:rPr>
              <a:t>audiences to </a:t>
            </a:r>
            <a:r>
              <a:rPr lang="en-US" sz="1600" dirty="0" smtClean="0">
                <a:latin typeface="+mn-lt"/>
              </a:rPr>
              <a:t>reach:</a:t>
            </a:r>
            <a:endParaRPr lang="en-US" sz="1600" dirty="0">
              <a:latin typeface="+mn-lt"/>
            </a:endParaRPr>
          </a:p>
          <a:p>
            <a:pPr marL="1657350" lvl="3" indent="-285750">
              <a:spcAft>
                <a:spcPts val="600"/>
              </a:spcAft>
              <a:buFont typeface="Georgia" panose="02040502050405020303" pitchFamily="18" charset="0"/>
              <a:buChar char="▫"/>
            </a:pPr>
            <a:r>
              <a:rPr lang="en-US" sz="1600" dirty="0" smtClean="0">
                <a:latin typeface="+mn-lt"/>
              </a:rPr>
              <a:t>Public </a:t>
            </a:r>
            <a:r>
              <a:rPr lang="en-US" sz="1600" dirty="0">
                <a:latin typeface="+mn-lt"/>
              </a:rPr>
              <a:t>defense providers re nature and level of services necessary to adhere to each </a:t>
            </a:r>
            <a:r>
              <a:rPr lang="en-US" sz="1600" i="1" dirty="0">
                <a:latin typeface="+mn-lt"/>
              </a:rPr>
              <a:t>Principle</a:t>
            </a:r>
            <a:r>
              <a:rPr lang="en-US" sz="1600" dirty="0">
                <a:latin typeface="+mn-lt"/>
              </a:rPr>
              <a:t>; </a:t>
            </a:r>
            <a:r>
              <a:rPr lang="en-US" sz="1600" dirty="0" smtClean="0">
                <a:latin typeface="+mn-lt"/>
              </a:rPr>
              <a:t>and</a:t>
            </a:r>
          </a:p>
          <a:p>
            <a:pPr marL="1657350" lvl="3" indent="-285750">
              <a:spcAft>
                <a:spcPts val="600"/>
              </a:spcAft>
              <a:buFont typeface="Georgia" panose="02040502050405020303" pitchFamily="18" charset="0"/>
              <a:buChar char="▫"/>
            </a:pPr>
            <a:r>
              <a:rPr lang="en-US" sz="1600" dirty="0">
                <a:latin typeface="+mn-lt"/>
              </a:rPr>
              <a:t>B</a:t>
            </a:r>
            <a:r>
              <a:rPr lang="en-US" sz="1600" dirty="0" smtClean="0">
                <a:latin typeface="+mn-lt"/>
              </a:rPr>
              <a:t>roader </a:t>
            </a:r>
            <a:r>
              <a:rPr lang="en-US" sz="1600" dirty="0">
                <a:latin typeface="+mn-lt"/>
              </a:rPr>
              <a:t>group of policy makers and community stakeholders in a position to ensure that systemic structure required to enable public dense providers to implement the </a:t>
            </a:r>
            <a:r>
              <a:rPr lang="en-US" sz="1600" i="1" dirty="0">
                <a:latin typeface="+mn-lt"/>
              </a:rPr>
              <a:t>Principles</a:t>
            </a:r>
            <a:r>
              <a:rPr lang="en-US" sz="1600" dirty="0">
                <a:latin typeface="+mn-lt"/>
              </a:rPr>
              <a:t> is in place at the state and local level</a:t>
            </a:r>
          </a:p>
        </p:txBody>
      </p:sp>
      <p:sp>
        <p:nvSpPr>
          <p:cNvPr id="9" name="Rectangle 1"/>
          <p:cNvSpPr>
            <a:spLocks noChangeArrowheads="1"/>
          </p:cNvSpPr>
          <p:nvPr/>
        </p:nvSpPr>
        <p:spPr bwMode="auto">
          <a:xfrm>
            <a:off x="512379" y="864097"/>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Utility and Limitations of the Survey Results</a:t>
            </a:r>
            <a:endParaRPr lang="en-US" sz="2000" dirty="0">
              <a:latin typeface="+mn-lt"/>
            </a:endParaRPr>
          </a:p>
        </p:txBody>
      </p:sp>
      <p:sp>
        <p:nvSpPr>
          <p:cNvPr id="7" name="Title 1"/>
          <p:cNvSpPr txBox="1">
            <a:spLocks/>
          </p:cNvSpPr>
          <p:nvPr/>
        </p:nvSpPr>
        <p:spPr>
          <a:xfrm>
            <a:off x="4017579" y="5949095"/>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0" name="Title 1"/>
          <p:cNvSpPr txBox="1">
            <a:spLocks/>
          </p:cNvSpPr>
          <p:nvPr/>
        </p:nvSpPr>
        <p:spPr>
          <a:xfrm>
            <a:off x="6563710" y="1280213"/>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2998145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723900" y="1443239"/>
            <a:ext cx="7696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a:latin typeface="+mn-lt"/>
              </a:rPr>
              <a:t>Volume One</a:t>
            </a:r>
            <a:r>
              <a:rPr lang="en-US" sz="1600" dirty="0">
                <a:latin typeface="+mn-lt"/>
              </a:rPr>
              <a:t>:  </a:t>
            </a:r>
            <a:r>
              <a:rPr lang="en-US" sz="1600" dirty="0" smtClean="0">
                <a:latin typeface="+mn-lt"/>
              </a:rPr>
              <a:t>Summary </a:t>
            </a:r>
            <a:r>
              <a:rPr lang="en-US" sz="1600" dirty="0">
                <a:latin typeface="+mn-lt"/>
              </a:rPr>
              <a:t>of survey responses </a:t>
            </a:r>
          </a:p>
          <a:p>
            <a:endParaRPr lang="en-US" sz="1600" dirty="0">
              <a:latin typeface="+mn-lt"/>
            </a:endParaRPr>
          </a:p>
          <a:p>
            <a:pPr>
              <a:spcAft>
                <a:spcPts val="600"/>
              </a:spcAft>
            </a:pPr>
            <a:r>
              <a:rPr lang="en-US" sz="1600" b="1" dirty="0" smtClean="0">
                <a:latin typeface="+mn-lt"/>
              </a:rPr>
              <a:t>Volume </a:t>
            </a:r>
            <a:r>
              <a:rPr lang="en-US" sz="1600" b="1" dirty="0">
                <a:latin typeface="+mn-lt"/>
              </a:rPr>
              <a:t>Two: </a:t>
            </a:r>
            <a:r>
              <a:rPr lang="en-US" sz="1600" dirty="0" smtClean="0">
                <a:latin typeface="+mn-lt"/>
              </a:rPr>
              <a:t>Supporting </a:t>
            </a:r>
            <a:r>
              <a:rPr lang="en-US" sz="1600" dirty="0">
                <a:latin typeface="+mn-lt"/>
              </a:rPr>
              <a:t>materials respondents provided re:</a:t>
            </a:r>
          </a:p>
          <a:p>
            <a:pPr marL="568325" lvl="0" indent="-284163">
              <a:spcAft>
                <a:spcPts val="600"/>
              </a:spcAft>
              <a:buFont typeface="Arial" panose="020B0604020202020204" pitchFamily="34" charset="0"/>
              <a:buChar char="•"/>
            </a:pPr>
            <a:r>
              <a:rPr lang="en-US" sz="1600" dirty="0" smtClean="0">
                <a:latin typeface="+mn-lt"/>
              </a:rPr>
              <a:t>Local issues </a:t>
            </a:r>
            <a:r>
              <a:rPr lang="en-US" sz="1600" dirty="0">
                <a:latin typeface="+mn-lt"/>
              </a:rPr>
              <a:t>relevant to ability to adhere to each of the </a:t>
            </a:r>
            <a:r>
              <a:rPr lang="en-US" sz="1600" i="1" dirty="0">
                <a:latin typeface="+mn-lt"/>
              </a:rPr>
              <a:t>Ten </a:t>
            </a:r>
            <a:r>
              <a:rPr lang="en-US" sz="1600" i="1" dirty="0" smtClean="0">
                <a:latin typeface="+mn-lt"/>
              </a:rPr>
              <a:t>Principles</a:t>
            </a:r>
          </a:p>
          <a:p>
            <a:pPr marL="568325" lvl="0" indent="-284163">
              <a:spcAft>
                <a:spcPts val="600"/>
              </a:spcAft>
              <a:buFont typeface="Arial" panose="020B0604020202020204" pitchFamily="34" charset="0"/>
              <a:buChar char="•"/>
            </a:pPr>
            <a:r>
              <a:rPr lang="en-US" sz="1600" dirty="0">
                <a:latin typeface="+mn-lt"/>
              </a:rPr>
              <a:t>P</a:t>
            </a:r>
            <a:r>
              <a:rPr lang="en-US" sz="1600" dirty="0" smtClean="0">
                <a:latin typeface="+mn-lt"/>
              </a:rPr>
              <a:t>ractices </a:t>
            </a:r>
            <a:r>
              <a:rPr lang="en-US" sz="1600" dirty="0">
                <a:latin typeface="+mn-lt"/>
              </a:rPr>
              <a:t>they had found effective; and </a:t>
            </a:r>
            <a:endParaRPr lang="en-US" sz="1600" dirty="0" smtClean="0">
              <a:latin typeface="+mn-lt"/>
            </a:endParaRPr>
          </a:p>
          <a:p>
            <a:pPr marL="568325" lvl="0" indent="-284163">
              <a:spcAft>
                <a:spcPts val="600"/>
              </a:spcAft>
              <a:buFont typeface="Arial" panose="020B0604020202020204" pitchFamily="34" charset="0"/>
              <a:buChar char="•"/>
            </a:pPr>
            <a:r>
              <a:rPr lang="en-US" sz="1600" dirty="0">
                <a:latin typeface="+mn-lt"/>
              </a:rPr>
              <a:t>R</a:t>
            </a:r>
            <a:r>
              <a:rPr lang="en-US" sz="1600" dirty="0" smtClean="0">
                <a:latin typeface="+mn-lt"/>
              </a:rPr>
              <a:t>eferences </a:t>
            </a:r>
            <a:r>
              <a:rPr lang="en-US" sz="1600" dirty="0">
                <a:latin typeface="+mn-lt"/>
              </a:rPr>
              <a:t>to public defender office websites with sample forms, </a:t>
            </a:r>
            <a:r>
              <a:rPr lang="en-US" sz="1600" dirty="0" smtClean="0">
                <a:latin typeface="+mn-lt"/>
              </a:rPr>
              <a:t>caseload standards</a:t>
            </a:r>
            <a:r>
              <a:rPr lang="en-US" sz="1600" dirty="0">
                <a:latin typeface="+mn-lt"/>
              </a:rPr>
              <a:t>, and other operational tools relevant to tasks and </a:t>
            </a:r>
            <a:r>
              <a:rPr lang="en-US" sz="1600" dirty="0" smtClean="0">
                <a:latin typeface="+mn-lt"/>
              </a:rPr>
              <a:t>capabilities referenced in </a:t>
            </a:r>
            <a:r>
              <a:rPr lang="en-US" sz="1600" dirty="0">
                <a:latin typeface="+mn-lt"/>
              </a:rPr>
              <a:t>the </a:t>
            </a:r>
            <a:r>
              <a:rPr lang="en-US" sz="1600" i="1" dirty="0">
                <a:latin typeface="+mn-lt"/>
              </a:rPr>
              <a:t>Principles</a:t>
            </a:r>
            <a:r>
              <a:rPr lang="en-US" sz="1600" dirty="0">
                <a:latin typeface="+mn-lt"/>
              </a:rPr>
              <a:t> and </a:t>
            </a:r>
            <a:r>
              <a:rPr lang="en-US" sz="1600" i="1" dirty="0" smtClean="0">
                <a:latin typeface="+mn-lt"/>
              </a:rPr>
              <a:t>Commentary </a:t>
            </a:r>
            <a:r>
              <a:rPr lang="en-US" sz="1600" dirty="0" smtClean="0">
                <a:latin typeface="+mn-lt"/>
              </a:rPr>
              <a:t>  </a:t>
            </a:r>
          </a:p>
          <a:p>
            <a:pPr lvl="0"/>
            <a:endParaRPr lang="en-US" sz="1200" dirty="0">
              <a:latin typeface="+mn-lt"/>
            </a:endParaRPr>
          </a:p>
        </p:txBody>
      </p:sp>
      <p:sp>
        <p:nvSpPr>
          <p:cNvPr id="9" name="Rectangle 1"/>
          <p:cNvSpPr>
            <a:spLocks noChangeArrowheads="1"/>
          </p:cNvSpPr>
          <p:nvPr/>
        </p:nvSpPr>
        <p:spPr bwMode="auto">
          <a:xfrm>
            <a:off x="800100" y="1038256"/>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Survey Report</a:t>
            </a:r>
            <a:endParaRPr lang="en-US" sz="2000" u="sng" dirty="0">
              <a:latin typeface="+mn-lt"/>
            </a:endParaRPr>
          </a:p>
        </p:txBody>
      </p:sp>
    </p:spTree>
    <p:extLst>
      <p:ext uri="{BB962C8B-B14F-4D97-AF65-F5344CB8AC3E}">
        <p14:creationId xmlns:p14="http://schemas.microsoft.com/office/powerpoint/2010/main" val="903813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12893"/>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761114" y="1371600"/>
            <a:ext cx="7696200"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spcAft>
                <a:spcPts val="600"/>
              </a:spcAft>
              <a:buFont typeface="Georgia" panose="02040502050405020303" pitchFamily="18" charset="0"/>
              <a:buChar char="●"/>
            </a:pPr>
            <a:r>
              <a:rPr lang="en-US" sz="1600" b="1" dirty="0">
                <a:latin typeface="+mn-lt"/>
              </a:rPr>
              <a:t>Survey Respondents</a:t>
            </a:r>
          </a:p>
          <a:p>
            <a:pPr marL="742950" lvl="1" indent="-285750">
              <a:spcAft>
                <a:spcPts val="600"/>
              </a:spcAft>
              <a:buFontTx/>
              <a:buChar char="-"/>
            </a:pPr>
            <a:r>
              <a:rPr lang="en-US" sz="1600" b="1" dirty="0" smtClean="0">
                <a:latin typeface="+mn-lt"/>
              </a:rPr>
              <a:t>Office </a:t>
            </a:r>
            <a:r>
              <a:rPr lang="en-US" sz="1600" b="1" dirty="0">
                <a:latin typeface="+mn-lt"/>
              </a:rPr>
              <a:t>Size and Size of Population Served</a:t>
            </a:r>
            <a:r>
              <a:rPr lang="en-US" sz="1600" dirty="0">
                <a:latin typeface="+mn-lt"/>
              </a:rPr>
              <a:t>: </a:t>
            </a:r>
            <a:r>
              <a:rPr lang="en-US" sz="1600" b="1" dirty="0">
                <a:latin typeface="+mn-lt"/>
              </a:rPr>
              <a:t>Lack of Correlation between Size of Office and </a:t>
            </a:r>
            <a:r>
              <a:rPr lang="en-US" sz="1600" b="1" dirty="0" smtClean="0">
                <a:latin typeface="+mn-lt"/>
              </a:rPr>
              <a:t>Population Size </a:t>
            </a:r>
            <a:r>
              <a:rPr lang="en-US" sz="1600" b="1" dirty="0">
                <a:latin typeface="+mn-lt"/>
              </a:rPr>
              <a:t>of </a:t>
            </a:r>
            <a:r>
              <a:rPr lang="en-US" sz="1600" b="1" dirty="0" smtClean="0">
                <a:latin typeface="+mn-lt"/>
              </a:rPr>
              <a:t>Jurisdiction</a:t>
            </a:r>
          </a:p>
          <a:p>
            <a:pPr lvl="1"/>
            <a:endParaRPr lang="en-US" sz="1600" dirty="0" smtClean="0">
              <a:latin typeface="+mn-lt"/>
            </a:endParaRPr>
          </a:p>
          <a:p>
            <a:pPr algn="ctr">
              <a:spcAft>
                <a:spcPts val="600"/>
              </a:spcAft>
            </a:pPr>
            <a:r>
              <a:rPr lang="en-US" b="1" dirty="0" smtClean="0">
                <a:latin typeface="+mn-lt"/>
              </a:rPr>
              <a:t>Office Size  of Respondents</a:t>
            </a:r>
            <a:endParaRPr lang="en-US" dirty="0" smtClean="0">
              <a:latin typeface="+mn-lt"/>
            </a:endParaRPr>
          </a:p>
          <a:p>
            <a:pPr marL="285750" lvl="0" indent="-285750">
              <a:spcAft>
                <a:spcPts val="600"/>
              </a:spcAft>
              <a:buFont typeface="Courier New" panose="02070309020205020404" pitchFamily="49" charset="0"/>
              <a:buChar char="o"/>
            </a:pPr>
            <a:r>
              <a:rPr lang="en-US" sz="1600" dirty="0" smtClean="0">
                <a:latin typeface="+mn-lt"/>
              </a:rPr>
              <a:t>One </a:t>
            </a:r>
            <a:r>
              <a:rPr lang="en-US" sz="1600" dirty="0">
                <a:latin typeface="+mn-lt"/>
              </a:rPr>
              <a:t>–to five fulltime </a:t>
            </a:r>
            <a:r>
              <a:rPr lang="en-US" sz="1600" dirty="0" smtClean="0">
                <a:latin typeface="+mn-lt"/>
              </a:rPr>
              <a:t>attorneys </a:t>
            </a:r>
            <a:r>
              <a:rPr lang="en-US" sz="1600" dirty="0">
                <a:latin typeface="+mn-lt"/>
              </a:rPr>
              <a:t>			</a:t>
            </a:r>
            <a:r>
              <a:rPr lang="en-US" sz="1600" dirty="0" smtClean="0">
                <a:latin typeface="+mn-lt"/>
              </a:rPr>
              <a:t>77 </a:t>
            </a:r>
            <a:r>
              <a:rPr lang="en-US" sz="1600" dirty="0">
                <a:latin typeface="+mn-lt"/>
              </a:rPr>
              <a:t>20</a:t>
            </a:r>
            <a:r>
              <a:rPr lang="en-US" sz="1600" dirty="0" smtClean="0">
                <a:latin typeface="+mn-lt"/>
              </a:rPr>
              <a:t>%)</a:t>
            </a:r>
          </a:p>
          <a:p>
            <a:pPr marL="285750" lvl="0" indent="-285750">
              <a:spcAft>
                <a:spcPts val="600"/>
              </a:spcAft>
              <a:buFont typeface="Courier New" panose="02070309020205020404" pitchFamily="49" charset="0"/>
              <a:buChar char="o"/>
            </a:pPr>
            <a:r>
              <a:rPr lang="en-US" sz="1600" dirty="0" smtClean="0">
                <a:latin typeface="+mn-lt"/>
              </a:rPr>
              <a:t>Six </a:t>
            </a:r>
            <a:r>
              <a:rPr lang="en-US" sz="1600" dirty="0">
                <a:latin typeface="+mn-lt"/>
              </a:rPr>
              <a:t>to ten fulltime </a:t>
            </a:r>
            <a:r>
              <a:rPr lang="en-US" sz="1600" dirty="0" smtClean="0">
                <a:latin typeface="+mn-lt"/>
              </a:rPr>
              <a:t>attorneys</a:t>
            </a:r>
            <a:r>
              <a:rPr lang="en-US" sz="1600" dirty="0">
                <a:latin typeface="+mn-lt"/>
              </a:rPr>
              <a:t>			</a:t>
            </a:r>
            <a:r>
              <a:rPr lang="en-US" sz="1600" dirty="0" smtClean="0">
                <a:latin typeface="+mn-lt"/>
              </a:rPr>
              <a:t>58 </a:t>
            </a:r>
            <a:r>
              <a:rPr lang="en-US" sz="1600" dirty="0">
                <a:latin typeface="+mn-lt"/>
              </a:rPr>
              <a:t>(15%)  </a:t>
            </a:r>
            <a:endParaRPr lang="en-US" sz="1600" dirty="0" smtClean="0">
              <a:latin typeface="+mn-lt"/>
            </a:endParaRPr>
          </a:p>
          <a:p>
            <a:pPr marL="285750" lvl="0" indent="-285750">
              <a:spcAft>
                <a:spcPts val="600"/>
              </a:spcAft>
              <a:buFont typeface="Courier New" panose="02070309020205020404" pitchFamily="49" charset="0"/>
              <a:buChar char="o"/>
            </a:pPr>
            <a:r>
              <a:rPr lang="en-US" sz="1600" dirty="0" smtClean="0">
                <a:latin typeface="+mn-lt"/>
              </a:rPr>
              <a:t>Eleven </a:t>
            </a:r>
            <a:r>
              <a:rPr lang="en-US" sz="1600" dirty="0">
                <a:latin typeface="+mn-lt"/>
              </a:rPr>
              <a:t>to twenty fulltime </a:t>
            </a:r>
            <a:r>
              <a:rPr lang="en-US" sz="1600" dirty="0" smtClean="0">
                <a:latin typeface="+mn-lt"/>
              </a:rPr>
              <a:t>attorneys </a:t>
            </a:r>
            <a:r>
              <a:rPr lang="en-US" sz="1600" dirty="0">
                <a:latin typeface="+mn-lt"/>
              </a:rPr>
              <a:t>			57 (15% )  </a:t>
            </a:r>
            <a:endParaRPr lang="en-US" sz="1600" dirty="0" smtClean="0">
              <a:latin typeface="+mn-lt"/>
            </a:endParaRPr>
          </a:p>
          <a:p>
            <a:pPr marL="285750" lvl="0" indent="-285750">
              <a:spcAft>
                <a:spcPts val="600"/>
              </a:spcAft>
              <a:buFont typeface="Courier New" panose="02070309020205020404" pitchFamily="49" charset="0"/>
              <a:buChar char="o"/>
            </a:pPr>
            <a:r>
              <a:rPr lang="en-US" sz="1600" dirty="0" smtClean="0">
                <a:latin typeface="+mn-lt"/>
              </a:rPr>
              <a:t>Twenty-one </a:t>
            </a:r>
            <a:r>
              <a:rPr lang="en-US" sz="1600" dirty="0">
                <a:latin typeface="+mn-lt"/>
              </a:rPr>
              <a:t>to thirty fulltime </a:t>
            </a:r>
            <a:r>
              <a:rPr lang="en-US" sz="1600" dirty="0" smtClean="0">
                <a:latin typeface="+mn-lt"/>
              </a:rPr>
              <a:t>attorneys</a:t>
            </a:r>
            <a:r>
              <a:rPr lang="en-US" sz="1600" dirty="0">
                <a:latin typeface="+mn-lt"/>
              </a:rPr>
              <a:t>		</a:t>
            </a:r>
            <a:r>
              <a:rPr lang="en-US" sz="1600" dirty="0" smtClean="0">
                <a:latin typeface="+mn-lt"/>
              </a:rPr>
              <a:t>23 </a:t>
            </a:r>
            <a:r>
              <a:rPr lang="en-US" sz="1600" dirty="0">
                <a:latin typeface="+mn-lt"/>
              </a:rPr>
              <a:t>(2</a:t>
            </a:r>
            <a:r>
              <a:rPr lang="en-US" sz="1600" dirty="0" smtClean="0">
                <a:latin typeface="+mn-lt"/>
              </a:rPr>
              <a:t>%)</a:t>
            </a:r>
          </a:p>
          <a:p>
            <a:pPr marL="285750" lvl="0" indent="-285750">
              <a:spcAft>
                <a:spcPts val="600"/>
              </a:spcAft>
              <a:buFont typeface="Courier New" panose="02070309020205020404" pitchFamily="49" charset="0"/>
              <a:buChar char="o"/>
            </a:pPr>
            <a:r>
              <a:rPr lang="en-US" sz="1600" dirty="0" smtClean="0">
                <a:latin typeface="+mn-lt"/>
              </a:rPr>
              <a:t>Thirty-one </a:t>
            </a:r>
            <a:r>
              <a:rPr lang="en-US" sz="1600" dirty="0">
                <a:latin typeface="+mn-lt"/>
              </a:rPr>
              <a:t>to fifty fulltime </a:t>
            </a:r>
            <a:r>
              <a:rPr lang="en-US" sz="1600" dirty="0" smtClean="0">
                <a:latin typeface="+mn-lt"/>
              </a:rPr>
              <a:t>attorneys</a:t>
            </a:r>
            <a:r>
              <a:rPr lang="en-US" sz="1600" dirty="0">
                <a:latin typeface="+mn-lt"/>
              </a:rPr>
              <a:t>			22 (2</a:t>
            </a:r>
            <a:r>
              <a:rPr lang="en-US" sz="1600" dirty="0" smtClean="0">
                <a:latin typeface="+mn-lt"/>
              </a:rPr>
              <a:t>%)</a:t>
            </a:r>
          </a:p>
          <a:p>
            <a:pPr marL="285750" lvl="0" indent="-285750">
              <a:spcAft>
                <a:spcPts val="600"/>
              </a:spcAft>
              <a:buFont typeface="Courier New" panose="02070309020205020404" pitchFamily="49" charset="0"/>
              <a:buChar char="o"/>
            </a:pPr>
            <a:r>
              <a:rPr lang="en-US" sz="1600" dirty="0" smtClean="0">
                <a:latin typeface="+mn-lt"/>
              </a:rPr>
              <a:t>Fifty-one </a:t>
            </a:r>
            <a:r>
              <a:rPr lang="en-US" sz="1600" dirty="0">
                <a:latin typeface="+mn-lt"/>
              </a:rPr>
              <a:t>or more fulltime </a:t>
            </a:r>
            <a:r>
              <a:rPr lang="en-US" sz="1600" dirty="0" smtClean="0">
                <a:latin typeface="+mn-lt"/>
              </a:rPr>
              <a:t>attorneys</a:t>
            </a:r>
            <a:r>
              <a:rPr lang="en-US" sz="1600" dirty="0">
                <a:latin typeface="+mn-lt"/>
              </a:rPr>
              <a:t>			36 (18</a:t>
            </a:r>
            <a:r>
              <a:rPr lang="en-US" sz="1600" dirty="0" smtClean="0">
                <a:latin typeface="+mn-lt"/>
              </a:rPr>
              <a:t>%)</a:t>
            </a:r>
          </a:p>
          <a:p>
            <a:pPr marL="285750" lvl="0" indent="-285750">
              <a:spcAft>
                <a:spcPts val="600"/>
              </a:spcAft>
              <a:buFont typeface="Courier New" panose="02070309020205020404" pitchFamily="49" charset="0"/>
              <a:buChar char="o"/>
            </a:pPr>
            <a:r>
              <a:rPr lang="en-US" sz="1600" dirty="0" smtClean="0">
                <a:latin typeface="+mn-lt"/>
              </a:rPr>
              <a:t>Did </a:t>
            </a:r>
            <a:r>
              <a:rPr lang="en-US" sz="1600" dirty="0">
                <a:latin typeface="+mn-lt"/>
              </a:rPr>
              <a:t>not provide information			</a:t>
            </a:r>
            <a:r>
              <a:rPr lang="en-US" sz="1600" dirty="0" smtClean="0">
                <a:latin typeface="+mn-lt"/>
              </a:rPr>
              <a:t>113(29</a:t>
            </a:r>
            <a:r>
              <a:rPr lang="en-US" sz="1600" dirty="0">
                <a:latin typeface="+mn-lt"/>
              </a:rPr>
              <a:t>%)</a:t>
            </a:r>
          </a:p>
        </p:txBody>
      </p:sp>
      <p:sp>
        <p:nvSpPr>
          <p:cNvPr id="9" name="Rectangle 1"/>
          <p:cNvSpPr>
            <a:spLocks noChangeArrowheads="1"/>
          </p:cNvSpPr>
          <p:nvPr/>
        </p:nvSpPr>
        <p:spPr bwMode="auto">
          <a:xfrm>
            <a:off x="838200" y="838201"/>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Survey Results: Summary Snapshot</a:t>
            </a:r>
            <a:endParaRPr lang="en-US" sz="2000" dirty="0">
              <a:latin typeface="+mn-lt"/>
            </a:endParaRPr>
          </a:p>
        </p:txBody>
      </p:sp>
      <p:sp>
        <p:nvSpPr>
          <p:cNvPr id="11" name="Title 1"/>
          <p:cNvSpPr txBox="1">
            <a:spLocks/>
          </p:cNvSpPr>
          <p:nvPr/>
        </p:nvSpPr>
        <p:spPr>
          <a:xfrm>
            <a:off x="3505200" y="5952383"/>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1431638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graphicFrame>
        <p:nvGraphicFramePr>
          <p:cNvPr id="12" name="Chart 11"/>
          <p:cNvGraphicFramePr>
            <a:graphicFrameLocks/>
          </p:cNvGraphicFramePr>
          <p:nvPr>
            <p:extLst>
              <p:ext uri="{D42A27DB-BD31-4B8C-83A1-F6EECF244321}">
                <p14:modId xmlns:p14="http://schemas.microsoft.com/office/powerpoint/2010/main" val="1038686415"/>
              </p:ext>
            </p:extLst>
          </p:nvPr>
        </p:nvGraphicFramePr>
        <p:xfrm>
          <a:off x="896312" y="1295400"/>
          <a:ext cx="7333287"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txBox="1">
            <a:spLocks/>
          </p:cNvSpPr>
          <p:nvPr/>
        </p:nvSpPr>
        <p:spPr>
          <a:xfrm>
            <a:off x="4419600" y="5869661"/>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2792901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12893"/>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761114" y="1189169"/>
            <a:ext cx="76962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spcAft>
                <a:spcPts val="600"/>
              </a:spcAft>
              <a:buFont typeface="Georgia" panose="02040502050405020303" pitchFamily="18" charset="0"/>
              <a:buChar char="●"/>
            </a:pPr>
            <a:r>
              <a:rPr lang="en-US" b="1" dirty="0">
                <a:latin typeface="+mn-lt"/>
              </a:rPr>
              <a:t>Survey Respondents</a:t>
            </a:r>
          </a:p>
          <a:p>
            <a:pPr>
              <a:spcAft>
                <a:spcPts val="600"/>
              </a:spcAft>
            </a:pPr>
            <a:r>
              <a:rPr lang="en-US" b="1" dirty="0" smtClean="0">
                <a:latin typeface="+mn-lt"/>
              </a:rPr>
              <a:t>	Population </a:t>
            </a:r>
            <a:r>
              <a:rPr lang="en-US" b="1" dirty="0">
                <a:latin typeface="+mn-lt"/>
              </a:rPr>
              <a:t>Size of Jurisdictions Served</a:t>
            </a:r>
            <a:endParaRPr lang="en-US" dirty="0">
              <a:latin typeface="+mn-lt"/>
            </a:endParaRPr>
          </a:p>
          <a:p>
            <a:pPr marL="1200150" lvl="2" indent="-285750">
              <a:spcAft>
                <a:spcPts val="600"/>
              </a:spcAft>
              <a:buFont typeface="Courier New" panose="02070309020205020404" pitchFamily="49" charset="0"/>
              <a:buChar char="o"/>
            </a:pPr>
            <a:r>
              <a:rPr lang="en-US" dirty="0">
                <a:latin typeface="+mn-lt"/>
              </a:rPr>
              <a:t>Under 100,000		</a:t>
            </a:r>
            <a:r>
              <a:rPr lang="en-US" dirty="0" smtClean="0">
                <a:latin typeface="+mn-lt"/>
              </a:rPr>
              <a:t>100 </a:t>
            </a:r>
            <a:r>
              <a:rPr lang="en-US" dirty="0">
                <a:latin typeface="+mn-lt"/>
              </a:rPr>
              <a:t>(26% </a:t>
            </a:r>
            <a:r>
              <a:rPr lang="en-US" dirty="0" smtClean="0">
                <a:latin typeface="+mn-lt"/>
              </a:rPr>
              <a:t>)</a:t>
            </a:r>
          </a:p>
          <a:p>
            <a:pPr marL="1200150" lvl="2" indent="-285750">
              <a:spcAft>
                <a:spcPts val="600"/>
              </a:spcAft>
              <a:buFont typeface="Courier New" panose="02070309020205020404" pitchFamily="49" charset="0"/>
              <a:buChar char="o"/>
            </a:pPr>
            <a:r>
              <a:rPr lang="en-US" dirty="0" smtClean="0">
                <a:latin typeface="+mn-lt"/>
              </a:rPr>
              <a:t>100,001 </a:t>
            </a:r>
            <a:r>
              <a:rPr lang="en-US" dirty="0">
                <a:latin typeface="+mn-lt"/>
              </a:rPr>
              <a:t>and 250,000		</a:t>
            </a:r>
            <a:r>
              <a:rPr lang="en-US" dirty="0" smtClean="0">
                <a:latin typeface="+mn-lt"/>
              </a:rPr>
              <a:t>   72 </a:t>
            </a:r>
            <a:r>
              <a:rPr lang="en-US" dirty="0">
                <a:latin typeface="+mn-lt"/>
              </a:rPr>
              <a:t>(19%) </a:t>
            </a:r>
            <a:endParaRPr lang="en-US" dirty="0" smtClean="0">
              <a:latin typeface="+mn-lt"/>
            </a:endParaRPr>
          </a:p>
          <a:p>
            <a:pPr marL="1200150" lvl="2" indent="-285750">
              <a:spcAft>
                <a:spcPts val="600"/>
              </a:spcAft>
              <a:buFont typeface="Courier New" panose="02070309020205020404" pitchFamily="49" charset="0"/>
              <a:buChar char="o"/>
            </a:pPr>
            <a:r>
              <a:rPr lang="en-US" dirty="0" smtClean="0">
                <a:latin typeface="+mn-lt"/>
              </a:rPr>
              <a:t>250,001 </a:t>
            </a:r>
            <a:r>
              <a:rPr lang="en-US" dirty="0">
                <a:latin typeface="+mn-lt"/>
              </a:rPr>
              <a:t>and 500,000		</a:t>
            </a:r>
            <a:r>
              <a:rPr lang="en-US" dirty="0" smtClean="0">
                <a:latin typeface="+mn-lt"/>
              </a:rPr>
              <a:t>   43 </a:t>
            </a:r>
            <a:r>
              <a:rPr lang="en-US" dirty="0">
                <a:latin typeface="+mn-lt"/>
              </a:rPr>
              <a:t>(11%)  </a:t>
            </a:r>
            <a:endParaRPr lang="en-US" dirty="0" smtClean="0">
              <a:latin typeface="+mn-lt"/>
            </a:endParaRPr>
          </a:p>
          <a:p>
            <a:pPr marL="1200150" lvl="2" indent="-285750">
              <a:spcAft>
                <a:spcPts val="600"/>
              </a:spcAft>
              <a:buFont typeface="Courier New" panose="02070309020205020404" pitchFamily="49" charset="0"/>
              <a:buChar char="o"/>
            </a:pPr>
            <a:r>
              <a:rPr lang="en-US" dirty="0" smtClean="0">
                <a:latin typeface="+mn-lt"/>
              </a:rPr>
              <a:t>500,001 </a:t>
            </a:r>
            <a:r>
              <a:rPr lang="en-US" dirty="0">
                <a:latin typeface="+mn-lt"/>
              </a:rPr>
              <a:t>and 750,000		</a:t>
            </a:r>
            <a:r>
              <a:rPr lang="en-US" dirty="0" smtClean="0">
                <a:latin typeface="+mn-lt"/>
              </a:rPr>
              <a:t>    21 </a:t>
            </a:r>
            <a:r>
              <a:rPr lang="en-US" dirty="0">
                <a:latin typeface="+mn-lt"/>
              </a:rPr>
              <a:t>( 5%) </a:t>
            </a:r>
            <a:endParaRPr lang="en-US" dirty="0" smtClean="0">
              <a:latin typeface="+mn-lt"/>
            </a:endParaRPr>
          </a:p>
          <a:p>
            <a:pPr marL="1200150" lvl="2" indent="-285750">
              <a:spcAft>
                <a:spcPts val="600"/>
              </a:spcAft>
              <a:buFont typeface="Courier New" panose="02070309020205020404" pitchFamily="49" charset="0"/>
              <a:buChar char="o"/>
            </a:pPr>
            <a:r>
              <a:rPr lang="en-US" dirty="0" smtClean="0">
                <a:latin typeface="+mn-lt"/>
              </a:rPr>
              <a:t>750,001 </a:t>
            </a:r>
            <a:r>
              <a:rPr lang="en-US" dirty="0">
                <a:latin typeface="+mn-lt"/>
              </a:rPr>
              <a:t>and 1,000,000		</a:t>
            </a:r>
            <a:r>
              <a:rPr lang="en-US" dirty="0" smtClean="0">
                <a:latin typeface="+mn-lt"/>
              </a:rPr>
              <a:t>    26 </a:t>
            </a:r>
            <a:r>
              <a:rPr lang="en-US" dirty="0">
                <a:latin typeface="+mn-lt"/>
              </a:rPr>
              <a:t>(7% ) </a:t>
            </a:r>
            <a:endParaRPr lang="en-US" dirty="0" smtClean="0">
              <a:latin typeface="+mn-lt"/>
            </a:endParaRPr>
          </a:p>
          <a:p>
            <a:pPr marL="1200150" lvl="2" indent="-285750">
              <a:spcAft>
                <a:spcPts val="600"/>
              </a:spcAft>
              <a:buFont typeface="Courier New" panose="02070309020205020404" pitchFamily="49" charset="0"/>
              <a:buChar char="o"/>
            </a:pPr>
            <a:r>
              <a:rPr lang="en-US" dirty="0" smtClean="0">
                <a:latin typeface="+mn-lt"/>
              </a:rPr>
              <a:t>Over </a:t>
            </a:r>
            <a:r>
              <a:rPr lang="en-US" dirty="0">
                <a:latin typeface="+mn-lt"/>
              </a:rPr>
              <a:t>1,00,000			</a:t>
            </a:r>
            <a:r>
              <a:rPr lang="en-US" dirty="0" smtClean="0">
                <a:latin typeface="+mn-lt"/>
              </a:rPr>
              <a:t>    53 </a:t>
            </a:r>
            <a:r>
              <a:rPr lang="en-US" dirty="0">
                <a:latin typeface="+mn-lt"/>
              </a:rPr>
              <a:t>(14%) </a:t>
            </a:r>
            <a:endParaRPr lang="en-US" dirty="0" smtClean="0">
              <a:latin typeface="+mn-lt"/>
            </a:endParaRPr>
          </a:p>
          <a:p>
            <a:pPr marL="1200150" lvl="2" indent="-285750">
              <a:spcAft>
                <a:spcPts val="600"/>
              </a:spcAft>
              <a:buFont typeface="Courier New" panose="02070309020205020404" pitchFamily="49" charset="0"/>
              <a:buChar char="o"/>
            </a:pPr>
            <a:r>
              <a:rPr lang="en-US" dirty="0" smtClean="0">
                <a:latin typeface="+mn-lt"/>
              </a:rPr>
              <a:t>Did </a:t>
            </a:r>
            <a:r>
              <a:rPr lang="en-US" dirty="0">
                <a:latin typeface="+mn-lt"/>
              </a:rPr>
              <a:t>not provide information	</a:t>
            </a:r>
            <a:r>
              <a:rPr lang="en-US" dirty="0" smtClean="0">
                <a:latin typeface="+mn-lt"/>
              </a:rPr>
              <a:t>     </a:t>
            </a:r>
            <a:r>
              <a:rPr lang="en-US" u="sng" dirty="0" smtClean="0">
                <a:latin typeface="+mn-lt"/>
              </a:rPr>
              <a:t>71 </a:t>
            </a:r>
            <a:r>
              <a:rPr lang="en-US" u="sng" dirty="0">
                <a:latin typeface="+mn-lt"/>
              </a:rPr>
              <a:t>(18</a:t>
            </a:r>
            <a:r>
              <a:rPr lang="en-US" u="sng" dirty="0" smtClean="0">
                <a:latin typeface="+mn-lt"/>
              </a:rPr>
              <a:t>%)</a:t>
            </a:r>
          </a:p>
          <a:p>
            <a:pPr lvl="2">
              <a:spcAft>
                <a:spcPts val="600"/>
              </a:spcAft>
            </a:pPr>
            <a:r>
              <a:rPr lang="en-US" dirty="0" smtClean="0">
                <a:latin typeface="+mn-lt"/>
              </a:rPr>
              <a:t>				386 (100%</a:t>
            </a:r>
            <a:endParaRPr lang="en-US" dirty="0">
              <a:latin typeface="+mn-lt"/>
            </a:endParaRPr>
          </a:p>
          <a:p>
            <a:pPr marL="1200150" lvl="2" indent="-285750">
              <a:spcAft>
                <a:spcPts val="600"/>
              </a:spcAft>
              <a:buFont typeface="Courier New" panose="02070309020205020404" pitchFamily="49" charset="0"/>
              <a:buChar char="o"/>
            </a:pPr>
            <a:endParaRPr lang="en-US" dirty="0">
              <a:latin typeface="+mn-lt"/>
            </a:endParaRPr>
          </a:p>
        </p:txBody>
      </p:sp>
      <p:sp>
        <p:nvSpPr>
          <p:cNvPr id="9" name="Rectangle 1"/>
          <p:cNvSpPr>
            <a:spLocks noChangeArrowheads="1"/>
          </p:cNvSpPr>
          <p:nvPr/>
        </p:nvSpPr>
        <p:spPr bwMode="auto">
          <a:xfrm>
            <a:off x="838200" y="838201"/>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Survey Results: Summary Snapshot</a:t>
            </a:r>
            <a:endParaRPr lang="en-US" sz="2000" dirty="0">
              <a:latin typeface="+mn-lt"/>
            </a:endParaRPr>
          </a:p>
        </p:txBody>
      </p:sp>
      <p:sp>
        <p:nvSpPr>
          <p:cNvPr id="11" name="Title 1"/>
          <p:cNvSpPr txBox="1">
            <a:spLocks/>
          </p:cNvSpPr>
          <p:nvPr/>
        </p:nvSpPr>
        <p:spPr>
          <a:xfrm>
            <a:off x="3505200" y="5952383"/>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0" name="Title 1"/>
          <p:cNvSpPr txBox="1">
            <a:spLocks/>
          </p:cNvSpPr>
          <p:nvPr/>
        </p:nvSpPr>
        <p:spPr>
          <a:xfrm>
            <a:off x="7086600" y="1238311"/>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69266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152400" y="5943600"/>
            <a:ext cx="8839200" cy="762000"/>
          </a:xfrm>
          <a:prstGeom prst="rect">
            <a:avLst/>
          </a:prstGeom>
          <a:noFill/>
          <a:ln w="9525">
            <a:noFill/>
            <a:miter lim="800000"/>
            <a:headEnd/>
            <a:tailEnd/>
          </a:ln>
        </p:spPr>
      </p:pic>
      <p:sp>
        <p:nvSpPr>
          <p:cNvPr id="12" name="Subtitle 11"/>
          <p:cNvSpPr>
            <a:spLocks noGrp="1"/>
          </p:cNvSpPr>
          <p:nvPr>
            <p:ph type="subTitle" idx="1"/>
          </p:nvPr>
        </p:nvSpPr>
        <p:spPr>
          <a:xfrm>
            <a:off x="306903" y="2057400"/>
            <a:ext cx="8458200" cy="1295400"/>
          </a:xfrm>
        </p:spPr>
        <p:txBody>
          <a:bodyPr/>
          <a:lstStyle/>
          <a:p>
            <a:pPr algn="ctr">
              <a:spcBef>
                <a:spcPts val="0"/>
              </a:spcBef>
            </a:pPr>
            <a:r>
              <a:rPr lang="en-US" sz="2200" cap="small" dirty="0" smtClean="0">
                <a:solidFill>
                  <a:schemeClr val="bg1"/>
                </a:solidFill>
              </a:rPr>
              <a:t>assessing the degree to which public defense providers</a:t>
            </a:r>
          </a:p>
          <a:p>
            <a:pPr algn="ctr">
              <a:spcBef>
                <a:spcPts val="0"/>
              </a:spcBef>
            </a:pPr>
            <a:r>
              <a:rPr lang="en-US" sz="2200" cap="small" dirty="0" smtClean="0">
                <a:solidFill>
                  <a:schemeClr val="bg1"/>
                </a:solidFill>
              </a:rPr>
              <a:t>are able to adhere to the aba </a:t>
            </a:r>
            <a:r>
              <a:rPr lang="en-US" sz="2200" i="1" cap="small" dirty="0" smtClean="0">
                <a:solidFill>
                  <a:schemeClr val="bg1"/>
                </a:solidFill>
              </a:rPr>
              <a:t>ten principles </a:t>
            </a:r>
            <a:r>
              <a:rPr lang="en-US" sz="2200" cap="small" dirty="0" smtClean="0">
                <a:solidFill>
                  <a:schemeClr val="bg1"/>
                </a:solidFill>
              </a:rPr>
              <a:t>and</a:t>
            </a:r>
          </a:p>
          <a:p>
            <a:pPr algn="ctr">
              <a:spcBef>
                <a:spcPts val="0"/>
              </a:spcBef>
            </a:pPr>
            <a:r>
              <a:rPr lang="en-US" sz="2200" cap="small" dirty="0" smtClean="0">
                <a:solidFill>
                  <a:schemeClr val="bg1"/>
                </a:solidFill>
              </a:rPr>
              <a:t>priority areas noted for technical assistance</a:t>
            </a:r>
            <a:endParaRPr lang="en-US" sz="2200" b="1" cap="small" dirty="0" smtClean="0">
              <a:solidFill>
                <a:schemeClr val="bg1"/>
              </a:solidFill>
            </a:endParaRPr>
          </a:p>
        </p:txBody>
      </p:sp>
      <p:pic>
        <p:nvPicPr>
          <p:cNvPr id="13" name="Picture 12" descr="SPA home">
            <a:hlinkClick r:id="rId4"/>
          </p:cNvPr>
          <p:cNvPicPr>
            <a:picLocks noChangeAspect="1" noChangeArrowheads="1"/>
          </p:cNvPicPr>
          <p:nvPr/>
        </p:nvPicPr>
        <p:blipFill>
          <a:blip r:embed="rId5" cstate="print"/>
          <a:srcRect/>
          <a:stretch>
            <a:fillRect/>
          </a:stretch>
        </p:blipFill>
        <p:spPr bwMode="auto">
          <a:xfrm>
            <a:off x="3200400" y="996679"/>
            <a:ext cx="3537586" cy="457200"/>
          </a:xfrm>
          <a:prstGeom prst="rect">
            <a:avLst/>
          </a:prstGeom>
          <a:noFill/>
          <a:ln w="9525">
            <a:noFill/>
            <a:miter lim="800000"/>
            <a:headEnd/>
            <a:tailEnd/>
          </a:ln>
        </p:spPr>
      </p:pic>
      <p:pic>
        <p:nvPicPr>
          <p:cNvPr id="14" name="Picture 6"/>
          <p:cNvPicPr>
            <a:picLocks noChangeAspect="1" noChangeArrowheads="1"/>
          </p:cNvPicPr>
          <p:nvPr/>
        </p:nvPicPr>
        <p:blipFill>
          <a:blip r:embed="rId6" cstate="print"/>
          <a:srcRect/>
          <a:stretch>
            <a:fillRect/>
          </a:stretch>
        </p:blipFill>
        <p:spPr bwMode="auto">
          <a:xfrm>
            <a:off x="2362200" y="658750"/>
            <a:ext cx="685800" cy="795129"/>
          </a:xfrm>
          <a:prstGeom prst="rect">
            <a:avLst/>
          </a:prstGeom>
          <a:noFill/>
          <a:ln w="9525">
            <a:noFill/>
            <a:miter lim="800000"/>
            <a:headEnd/>
            <a:tailEnd/>
          </a:ln>
        </p:spPr>
      </p:pic>
      <p:sp>
        <p:nvSpPr>
          <p:cNvPr id="10" name="Rectangle 9"/>
          <p:cNvSpPr/>
          <p:nvPr/>
        </p:nvSpPr>
        <p:spPr>
          <a:xfrm>
            <a:off x="1754703" y="4267200"/>
            <a:ext cx="5562600" cy="1969770"/>
          </a:xfrm>
          <a:prstGeom prst="rect">
            <a:avLst/>
          </a:prstGeom>
        </p:spPr>
        <p:txBody>
          <a:bodyPr wrap="square">
            <a:spAutoFit/>
          </a:bodyPr>
          <a:lstStyle/>
          <a:p>
            <a:pPr algn="ctr">
              <a:spcAft>
                <a:spcPts val="600"/>
              </a:spcAft>
            </a:pPr>
            <a:r>
              <a:rPr lang="en-US" sz="2000" b="1" dirty="0" smtClean="0">
                <a:solidFill>
                  <a:schemeClr val="tx2"/>
                </a:solidFill>
                <a:latin typeface="+mn-lt"/>
                <a:cs typeface="Times New Roman" pitchFamily="18" charset="0"/>
              </a:rPr>
              <a:t>Presenter:</a:t>
            </a:r>
          </a:p>
          <a:p>
            <a:pPr algn="ctr">
              <a:spcAft>
                <a:spcPts val="600"/>
              </a:spcAft>
            </a:pPr>
            <a:r>
              <a:rPr lang="en-US" sz="2000" b="1" dirty="0" smtClean="0">
                <a:solidFill>
                  <a:schemeClr val="tx2"/>
                </a:solidFill>
                <a:latin typeface="+mn-lt"/>
                <a:cs typeface="Times New Roman" pitchFamily="18" charset="0"/>
              </a:rPr>
              <a:t>Caroline S. Cooper</a:t>
            </a:r>
          </a:p>
          <a:p>
            <a:pPr algn="ctr">
              <a:spcAft>
                <a:spcPts val="0"/>
              </a:spcAft>
            </a:pPr>
            <a:r>
              <a:rPr lang="en-US" dirty="0" smtClean="0">
                <a:solidFill>
                  <a:schemeClr val="tx2"/>
                </a:solidFill>
                <a:latin typeface="+mn-lt"/>
                <a:cs typeface="Times New Roman" pitchFamily="18" charset="0"/>
              </a:rPr>
              <a:t>Research Professor and Director</a:t>
            </a:r>
          </a:p>
          <a:p>
            <a:pPr algn="ctr">
              <a:spcAft>
                <a:spcPts val="0"/>
              </a:spcAft>
            </a:pPr>
            <a:r>
              <a:rPr lang="en-US" dirty="0" smtClean="0">
                <a:solidFill>
                  <a:schemeClr val="tx2"/>
                </a:solidFill>
                <a:latin typeface="+mn-lt"/>
                <a:cs typeface="Times New Roman" pitchFamily="18" charset="0"/>
              </a:rPr>
              <a:t>Justice Programs Office</a:t>
            </a:r>
          </a:p>
          <a:p>
            <a:pPr algn="ctr">
              <a:spcAft>
                <a:spcPts val="0"/>
              </a:spcAft>
            </a:pPr>
            <a:r>
              <a:rPr lang="en-US" dirty="0" smtClean="0">
                <a:solidFill>
                  <a:schemeClr val="tx2"/>
                </a:solidFill>
                <a:latin typeface="+mn-lt"/>
                <a:cs typeface="Times New Roman" pitchFamily="18" charset="0"/>
              </a:rPr>
              <a:t>School of Public Affairs, American University</a:t>
            </a:r>
          </a:p>
          <a:p>
            <a:pPr algn="ctr">
              <a:spcAft>
                <a:spcPts val="0"/>
              </a:spcAft>
            </a:pPr>
            <a:r>
              <a:rPr lang="en-US" dirty="0" smtClean="0">
                <a:solidFill>
                  <a:schemeClr val="tx2"/>
                </a:solidFill>
                <a:latin typeface="+mn-lt"/>
                <a:cs typeface="Times New Roman" pitchFamily="18" charset="0"/>
              </a:rPr>
              <a:t>BJA Right to Counsel Technical Assistance Project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graphicFrame>
        <p:nvGraphicFramePr>
          <p:cNvPr id="5" name="Chart 4"/>
          <p:cNvGraphicFramePr>
            <a:graphicFrameLocks/>
          </p:cNvGraphicFramePr>
          <p:nvPr>
            <p:extLst>
              <p:ext uri="{D42A27DB-BD31-4B8C-83A1-F6EECF244321}">
                <p14:modId xmlns:p14="http://schemas.microsoft.com/office/powerpoint/2010/main" val="1483126847"/>
              </p:ext>
            </p:extLst>
          </p:nvPr>
        </p:nvGraphicFramePr>
        <p:xfrm>
          <a:off x="1219200" y="1066800"/>
          <a:ext cx="73152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4038600" y="5843992"/>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2136374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12893"/>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761114" y="1447800"/>
            <a:ext cx="769620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spcAft>
                <a:spcPts val="600"/>
              </a:spcAft>
              <a:buFont typeface="Arial" panose="020B0604020202020204" pitchFamily="34" charset="0"/>
              <a:buChar char="•"/>
            </a:pPr>
            <a:r>
              <a:rPr lang="en-US" sz="1600" dirty="0">
                <a:latin typeface="+mn-lt"/>
              </a:rPr>
              <a:t>Most handling combinations of felony, misdemeanor, juvenile, and civil matters including:  civil commitments, extradition proceedings; direct appeals; post-conviction matters; contempt; abuse and neglect; probation/parole revocations; extradition; sexual offender classification or commitment hearings; and other criminal and quasi-criminal </a:t>
            </a:r>
            <a:r>
              <a:rPr lang="en-US" sz="1600" dirty="0" smtClean="0">
                <a:latin typeface="+mn-lt"/>
              </a:rPr>
              <a:t>matters  </a:t>
            </a:r>
            <a:endParaRPr lang="en-US" sz="1600" dirty="0">
              <a:latin typeface="+mn-lt"/>
            </a:endParaRPr>
          </a:p>
          <a:p>
            <a:pPr marL="285750" lvl="0" indent="-285750">
              <a:spcAft>
                <a:spcPts val="600"/>
              </a:spcAft>
              <a:buFont typeface="Arial" panose="020B0604020202020204" pitchFamily="34" charset="0"/>
              <a:buChar char="•"/>
            </a:pPr>
            <a:r>
              <a:rPr lang="en-US" sz="1600" dirty="0">
                <a:latin typeface="+mn-lt"/>
              </a:rPr>
              <a:t>Over half handling at least nine different case </a:t>
            </a:r>
            <a:r>
              <a:rPr lang="en-US" sz="1600" dirty="0" smtClean="0">
                <a:latin typeface="+mn-lt"/>
              </a:rPr>
              <a:t>types</a:t>
            </a:r>
            <a:endParaRPr lang="en-US" sz="1600" dirty="0">
              <a:latin typeface="+mn-lt"/>
            </a:endParaRPr>
          </a:p>
          <a:p>
            <a:pPr marL="285750" lvl="0" indent="-285750">
              <a:spcAft>
                <a:spcPts val="600"/>
              </a:spcAft>
              <a:buFont typeface="Arial" panose="020B0604020202020204" pitchFamily="34" charset="0"/>
              <a:buChar char="•"/>
            </a:pPr>
            <a:r>
              <a:rPr lang="en-US" sz="1600" dirty="0">
                <a:latin typeface="+mn-lt"/>
              </a:rPr>
              <a:t>Capital cases:</a:t>
            </a:r>
          </a:p>
          <a:p>
            <a:pPr marL="742950" lvl="1" indent="-285750">
              <a:spcAft>
                <a:spcPts val="600"/>
              </a:spcAft>
              <a:buFont typeface="Courier New" panose="02070309020205020404" pitchFamily="49" charset="0"/>
              <a:buChar char="o"/>
            </a:pPr>
            <a:r>
              <a:rPr lang="en-US" sz="1600" dirty="0" smtClean="0">
                <a:latin typeface="+mn-lt"/>
              </a:rPr>
              <a:t>Four </a:t>
            </a:r>
            <a:r>
              <a:rPr lang="en-US" sz="1600" dirty="0">
                <a:latin typeface="+mn-lt"/>
              </a:rPr>
              <a:t>respondents  worked solely on capital cases</a:t>
            </a:r>
          </a:p>
          <a:p>
            <a:pPr marL="742950" lvl="1" indent="-285750">
              <a:spcAft>
                <a:spcPts val="600"/>
              </a:spcAft>
              <a:buFont typeface="Courier New" panose="02070309020205020404" pitchFamily="49" charset="0"/>
              <a:buChar char="o"/>
            </a:pPr>
            <a:r>
              <a:rPr lang="en-US" sz="1600" dirty="0" smtClean="0">
                <a:latin typeface="+mn-lt"/>
              </a:rPr>
              <a:t>Additional </a:t>
            </a:r>
            <a:r>
              <a:rPr lang="en-US" sz="1600" dirty="0">
                <a:latin typeface="+mn-lt"/>
              </a:rPr>
              <a:t>177 (46%) handled capital cases in addition to other felony and misdemeanor cases. </a:t>
            </a:r>
          </a:p>
          <a:p>
            <a:pPr marL="285750" lvl="0" indent="-285750">
              <a:spcAft>
                <a:spcPts val="600"/>
              </a:spcAft>
              <a:buFont typeface="Arial" panose="020B0604020202020204" pitchFamily="34" charset="0"/>
              <a:buChar char="•"/>
            </a:pPr>
            <a:r>
              <a:rPr lang="en-US" sz="1600" dirty="0">
                <a:latin typeface="+mn-lt"/>
              </a:rPr>
              <a:t>Juvenile Cases: None of the respondents handled only juvenile cases </a:t>
            </a:r>
          </a:p>
          <a:p>
            <a:pPr marL="285750" lvl="0" indent="-285750">
              <a:spcAft>
                <a:spcPts val="600"/>
              </a:spcAft>
              <a:buFont typeface="Arial" panose="020B0604020202020204" pitchFamily="34" charset="0"/>
              <a:buChar char="•"/>
            </a:pPr>
            <a:r>
              <a:rPr lang="en-US" sz="1600" dirty="0">
                <a:latin typeface="+mn-lt"/>
              </a:rPr>
              <a:t>Felony Cases Only: </a:t>
            </a:r>
            <a:r>
              <a:rPr lang="en-US" sz="1600" dirty="0" smtClean="0">
                <a:latin typeface="+mn-lt"/>
              </a:rPr>
              <a:t>Two </a:t>
            </a:r>
            <a:r>
              <a:rPr lang="en-US" sz="1600" dirty="0">
                <a:latin typeface="+mn-lt"/>
              </a:rPr>
              <a:t>handled only felony </a:t>
            </a:r>
            <a:r>
              <a:rPr lang="en-US" sz="1600" dirty="0" smtClean="0">
                <a:latin typeface="+mn-lt"/>
              </a:rPr>
              <a:t>cases </a:t>
            </a:r>
            <a:endParaRPr lang="en-US" sz="1600" dirty="0">
              <a:latin typeface="+mn-lt"/>
            </a:endParaRPr>
          </a:p>
          <a:p>
            <a:pPr marL="285750" lvl="0" indent="-285750">
              <a:spcAft>
                <a:spcPts val="600"/>
              </a:spcAft>
              <a:buFont typeface="Arial" panose="020B0604020202020204" pitchFamily="34" charset="0"/>
              <a:buChar char="•"/>
            </a:pPr>
            <a:r>
              <a:rPr lang="en-US" sz="1600" dirty="0">
                <a:latin typeface="+mn-lt"/>
              </a:rPr>
              <a:t>Misdemeanor cases only: </a:t>
            </a:r>
            <a:r>
              <a:rPr lang="en-US" sz="1600" dirty="0" smtClean="0">
                <a:latin typeface="+mn-lt"/>
              </a:rPr>
              <a:t>One </a:t>
            </a:r>
            <a:r>
              <a:rPr lang="en-US" sz="1600" dirty="0">
                <a:latin typeface="+mn-lt"/>
              </a:rPr>
              <a:t>respondent  </a:t>
            </a:r>
          </a:p>
        </p:txBody>
      </p:sp>
      <p:sp>
        <p:nvSpPr>
          <p:cNvPr id="9" name="Rectangle 1"/>
          <p:cNvSpPr>
            <a:spLocks noChangeArrowheads="1"/>
          </p:cNvSpPr>
          <p:nvPr/>
        </p:nvSpPr>
        <p:spPr bwMode="auto">
          <a:xfrm>
            <a:off x="838200" y="838201"/>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Types of Cases Handled By Survey Respondents</a:t>
            </a:r>
            <a:endParaRPr lang="en-US" sz="2000" dirty="0">
              <a:latin typeface="+mn-lt"/>
            </a:endParaRPr>
          </a:p>
        </p:txBody>
      </p:sp>
    </p:spTree>
    <p:extLst>
      <p:ext uri="{BB962C8B-B14F-4D97-AF65-F5344CB8AC3E}">
        <p14:creationId xmlns:p14="http://schemas.microsoft.com/office/powerpoint/2010/main" val="2803126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24499"/>
            <a:ext cx="2029108" cy="724001"/>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8200" y="776604"/>
            <a:ext cx="6943407" cy="5376596"/>
          </a:xfrm>
          <a:prstGeom prst="rect">
            <a:avLst/>
          </a:prstGeom>
          <a:noFill/>
        </p:spPr>
      </p:pic>
    </p:spTree>
    <p:extLst>
      <p:ext uri="{BB962C8B-B14F-4D97-AF65-F5344CB8AC3E}">
        <p14:creationId xmlns:p14="http://schemas.microsoft.com/office/powerpoint/2010/main" val="448690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12893"/>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9" name="Rectangle 1"/>
          <p:cNvSpPr>
            <a:spLocks noChangeArrowheads="1"/>
          </p:cNvSpPr>
          <p:nvPr/>
        </p:nvSpPr>
        <p:spPr bwMode="auto">
          <a:xfrm>
            <a:off x="761114" y="530426"/>
            <a:ext cx="75446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mn-lt"/>
              </a:rPr>
              <a:t/>
            </a:r>
            <a:br>
              <a:rPr lang="en-US" sz="2000" b="1" dirty="0" smtClean="0">
                <a:latin typeface="+mn-lt"/>
              </a:rPr>
            </a:br>
            <a:r>
              <a:rPr lang="en-US" sz="2000" b="1" u="sng" dirty="0" smtClean="0">
                <a:latin typeface="+mn-lt"/>
              </a:rPr>
              <a:t>Reported Adherence to </a:t>
            </a:r>
            <a:r>
              <a:rPr lang="en-US" sz="2000" b="1" i="1" u="sng" dirty="0" smtClean="0">
                <a:latin typeface="+mn-lt"/>
              </a:rPr>
              <a:t>Ten Principles </a:t>
            </a:r>
            <a:r>
              <a:rPr lang="en-US" sz="2000" b="1" u="sng" dirty="0" smtClean="0">
                <a:latin typeface="+mn-lt"/>
              </a:rPr>
              <a:t>and Operational Benchmarks</a:t>
            </a:r>
            <a:endParaRPr lang="en-US" sz="20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940873571"/>
              </p:ext>
            </p:extLst>
          </p:nvPr>
        </p:nvGraphicFramePr>
        <p:xfrm>
          <a:off x="1023494" y="1828800"/>
          <a:ext cx="7019925" cy="3135917"/>
        </p:xfrm>
        <a:graphic>
          <a:graphicData uri="http://schemas.openxmlformats.org/drawingml/2006/table">
            <a:tbl>
              <a:tblPr firstRow="1" firstCol="1" bandRow="1">
                <a:tableStyleId>{5C22544A-7EE6-4342-B048-85BDC9FD1C3A}</a:tableStyleId>
              </a:tblPr>
              <a:tblGrid>
                <a:gridCol w="860704"/>
                <a:gridCol w="549385"/>
                <a:gridCol w="488343"/>
                <a:gridCol w="671471"/>
                <a:gridCol w="610428"/>
                <a:gridCol w="732514"/>
                <a:gridCol w="671471"/>
                <a:gridCol w="732514"/>
                <a:gridCol w="610428"/>
                <a:gridCol w="604324"/>
                <a:gridCol w="488343"/>
              </a:tblGrid>
              <a:tr h="200761">
                <a:tc gridSpan="11">
                  <a:txBody>
                    <a:bodyPr/>
                    <a:lstStyle/>
                    <a:p>
                      <a:pPr marL="0" marR="0" algn="ctr">
                        <a:lnSpc>
                          <a:spcPct val="115000"/>
                        </a:lnSpc>
                        <a:spcBef>
                          <a:spcPts val="0"/>
                        </a:spcBef>
                        <a:spcAft>
                          <a:spcPts val="1000"/>
                        </a:spcAft>
                      </a:pPr>
                      <a:r>
                        <a:rPr lang="en-US" sz="900" dirty="0">
                          <a:effectLst/>
                        </a:rPr>
                        <a:t>Reported Adherence to Ten Principles</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439">
                <a:tc>
                  <a:txBody>
                    <a:bodyPr/>
                    <a:lstStyle/>
                    <a:p>
                      <a:pPr marL="0" marR="0">
                        <a:lnSpc>
                          <a:spcPct val="115000"/>
                        </a:lnSpc>
                        <a:spcBef>
                          <a:spcPts val="0"/>
                        </a:spcBef>
                        <a:spcAft>
                          <a:spcPts val="1000"/>
                        </a:spcAft>
                      </a:pPr>
                      <a:r>
                        <a:rPr lang="en-US" sz="900" dirty="0">
                          <a:effectLst/>
                        </a:rPr>
                        <a:t>Answer</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1</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4 </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6</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7</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Pr.8</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9</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Pr 10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r>
              <a:tr h="340889">
                <a:tc>
                  <a:txBody>
                    <a:bodyPr/>
                    <a:lstStyle/>
                    <a:p>
                      <a:pPr marL="0" marR="0">
                        <a:lnSpc>
                          <a:spcPct val="115000"/>
                        </a:lnSpc>
                        <a:spcBef>
                          <a:spcPts val="0"/>
                        </a:spcBef>
                        <a:spcAft>
                          <a:spcPts val="1000"/>
                        </a:spcAft>
                      </a:pPr>
                      <a:r>
                        <a:rPr lang="en-US" sz="900">
                          <a:effectLst/>
                        </a:rPr>
                        <a:t>Completely</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141</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37%</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80</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21%</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84</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60</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16%</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48</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69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18%</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67</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17%</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(22</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6 %</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88</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38</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r>
              <a:tr h="340889">
                <a:tc>
                  <a:txBody>
                    <a:bodyPr/>
                    <a:lstStyle/>
                    <a:p>
                      <a:pPr marL="0" marR="0">
                        <a:lnSpc>
                          <a:spcPct val="115000"/>
                        </a:lnSpc>
                        <a:spcBef>
                          <a:spcPts val="0"/>
                        </a:spcBef>
                        <a:spcAft>
                          <a:spcPts val="1000"/>
                        </a:spcAft>
                      </a:pPr>
                      <a:r>
                        <a:rPr lang="en-US" sz="900">
                          <a:effectLst/>
                        </a:rPr>
                        <a:t>Mostly</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127</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96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90</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110</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28%</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71</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18%</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92</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24%</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97</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72</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18%</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r>
              <a:tr h="321285">
                <a:tc>
                  <a:txBody>
                    <a:bodyPr/>
                    <a:lstStyle/>
                    <a:p>
                      <a:pPr marL="0" marR="0">
                        <a:lnSpc>
                          <a:spcPct val="115000"/>
                        </a:lnSpc>
                        <a:spcBef>
                          <a:spcPts val="0"/>
                        </a:spcBef>
                        <a:spcAft>
                          <a:spcPts val="1000"/>
                        </a:spcAft>
                      </a:pPr>
                      <a:r>
                        <a:rPr lang="en-US" sz="900">
                          <a:effectLst/>
                        </a:rPr>
                        <a:t>Somewhat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8%</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38</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27</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9%</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45</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21</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9%</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r>
              <a:tr h="321285">
                <a:tc>
                  <a:txBody>
                    <a:bodyPr/>
                    <a:lstStyle/>
                    <a:p>
                      <a:pPr marL="0" marR="0">
                        <a:lnSpc>
                          <a:spcPct val="115000"/>
                        </a:lnSpc>
                        <a:spcBef>
                          <a:spcPts val="0"/>
                        </a:spcBef>
                        <a:spcAft>
                          <a:spcPts val="1000"/>
                        </a:spcAft>
                      </a:pPr>
                      <a:r>
                        <a:rPr lang="en-US" sz="900">
                          <a:effectLst/>
                        </a:rPr>
                        <a:t>Slightly</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8</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12</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8</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23</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6%</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6</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12</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r>
              <a:tr h="321285">
                <a:tc>
                  <a:txBody>
                    <a:bodyPr/>
                    <a:lstStyle/>
                    <a:p>
                      <a:pPr marL="0" marR="0">
                        <a:lnSpc>
                          <a:spcPct val="115000"/>
                        </a:lnSpc>
                        <a:spcBef>
                          <a:spcPts val="0"/>
                        </a:spcBef>
                        <a:spcAft>
                          <a:spcPts val="1000"/>
                        </a:spcAft>
                      </a:pPr>
                      <a:r>
                        <a:rPr lang="en-US" sz="900">
                          <a:effectLst/>
                        </a:rPr>
                        <a:t>Not at all</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13</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0% (0)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14</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3.6%</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10</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r>
              <a:tr h="577060">
                <a:tc>
                  <a:txBody>
                    <a:bodyPr/>
                    <a:lstStyle/>
                    <a:p>
                      <a:pPr marL="0" marR="0">
                        <a:lnSpc>
                          <a:spcPct val="115000"/>
                        </a:lnSpc>
                        <a:spcBef>
                          <a:spcPts val="0"/>
                        </a:spcBef>
                        <a:spcAft>
                          <a:spcPts val="1000"/>
                        </a:spcAft>
                      </a:pPr>
                      <a:r>
                        <a:rPr lang="en-US" sz="900">
                          <a:effectLst/>
                        </a:rPr>
                        <a:t>Did not Provide information</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79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151</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39%</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169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44%</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181</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47%</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201</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201</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52%</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199</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51%</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207</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53%</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195</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212 </a:t>
                      </a:r>
                    </a:p>
                    <a:p>
                      <a:pPr marL="0" marR="0" algn="ctr">
                        <a:lnSpc>
                          <a:spcPct val="115000"/>
                        </a:lnSpc>
                        <a:spcBef>
                          <a:spcPts val="0"/>
                        </a:spcBef>
                        <a:spcAft>
                          <a:spcPts val="0"/>
                        </a:spcAft>
                      </a:pPr>
                      <a:r>
                        <a:rPr lang="en-US" sz="900">
                          <a:effectLst/>
                          <a:latin typeface="Times New Roman" panose="02020603050405020304" pitchFamily="18" charset="0"/>
                          <a:cs typeface="Times New Roman" panose="02020603050405020304" pitchFamily="18" charset="0"/>
                        </a:rPr>
                        <a:t>55%</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r>
              <a:tr h="456024">
                <a:tc>
                  <a:txBody>
                    <a:bodyPr/>
                    <a:lstStyle/>
                    <a:p>
                      <a:pPr marL="0" marR="0" algn="ctr">
                        <a:lnSpc>
                          <a:spcPct val="115000"/>
                        </a:lnSpc>
                        <a:spcBef>
                          <a:spcPts val="0"/>
                        </a:spcBef>
                        <a:spcAft>
                          <a:spcPts val="1000"/>
                        </a:spcAft>
                      </a:pPr>
                      <a:r>
                        <a:rPr lang="en-US" sz="900" dirty="0">
                          <a:effectLst/>
                        </a:rPr>
                        <a:t>Total</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a:effectLst/>
                          <a:latin typeface="Times New Roman" panose="02020603050405020304" pitchFamily="18" charset="0"/>
                          <a:cs typeface="Times New Roman" panose="02020603050405020304" pitchFamily="18" charset="0"/>
                        </a:rPr>
                        <a:t>100%</a:t>
                      </a:r>
                      <a:endParaRPr lang="en-US" sz="9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900" dirty="0">
                          <a:effectLst/>
                          <a:latin typeface="Times New Roman" panose="02020603050405020304" pitchFamily="18" charset="0"/>
                          <a:cs typeface="Times New Roman" panose="02020603050405020304" pitchFamily="18" charset="0"/>
                        </a:rPr>
                        <a:t>386</a:t>
                      </a:r>
                    </a:p>
                    <a:p>
                      <a:pPr marL="0" marR="0" algn="ctr">
                        <a:lnSpc>
                          <a:spcPct val="115000"/>
                        </a:lnSpc>
                        <a:spcBef>
                          <a:spcPts val="0"/>
                        </a:spcBef>
                        <a:spcAft>
                          <a:spcPts val="1000"/>
                        </a:spcAft>
                      </a:pPr>
                      <a:r>
                        <a:rPr lang="en-US" sz="900" dirty="0">
                          <a:effectLst/>
                          <a:latin typeface="Times New Roman" panose="02020603050405020304" pitchFamily="18" charset="0"/>
                          <a:cs typeface="Times New Roman" panose="02020603050405020304" pitchFamily="18" charset="0"/>
                        </a:rPr>
                        <a:t>100%</a:t>
                      </a:r>
                      <a:endParaRPr lang="en-US" sz="9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91470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12893"/>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764526" y="1271908"/>
            <a:ext cx="7696200" cy="47243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spcAft>
                <a:spcPts val="300"/>
              </a:spcAft>
              <a:buFont typeface="Arial" panose="020B0604020202020204" pitchFamily="34" charset="0"/>
              <a:buChar char="•"/>
            </a:pPr>
            <a:r>
              <a:rPr lang="en-US" sz="1600" b="1" i="1" dirty="0">
                <a:latin typeface="+mn-lt"/>
              </a:rPr>
              <a:t>Principle One </a:t>
            </a:r>
            <a:r>
              <a:rPr lang="en-US" sz="1600" b="1" dirty="0">
                <a:latin typeface="+mn-lt"/>
              </a:rPr>
              <a:t>(“Independence”): </a:t>
            </a:r>
            <a:endParaRPr lang="en-US" sz="1600" dirty="0">
              <a:latin typeface="+mn-lt"/>
            </a:endParaRPr>
          </a:p>
          <a:p>
            <a:pPr>
              <a:spcAft>
                <a:spcPts val="300"/>
              </a:spcAft>
            </a:pPr>
            <a:r>
              <a:rPr lang="en-US" sz="1600" dirty="0">
                <a:latin typeface="+mn-lt"/>
              </a:rPr>
              <a:t>	Adherence </a:t>
            </a:r>
            <a:r>
              <a:rPr lang="en-US" sz="1600" dirty="0" smtClean="0">
                <a:latin typeface="+mn-lt"/>
              </a:rPr>
              <a:t>to Principle</a:t>
            </a:r>
            <a:r>
              <a:rPr lang="en-US" sz="1600" dirty="0">
                <a:latin typeface="+mn-lt"/>
              </a:rPr>
              <a:t>	 </a:t>
            </a:r>
            <a:r>
              <a:rPr lang="en-US" sz="1600" dirty="0" smtClean="0">
                <a:latin typeface="+mn-lt"/>
              </a:rPr>
              <a:t>	70%</a:t>
            </a:r>
            <a:endParaRPr lang="en-US" sz="1600" dirty="0">
              <a:latin typeface="+mn-lt"/>
            </a:endParaRPr>
          </a:p>
          <a:p>
            <a:pPr>
              <a:spcAft>
                <a:spcPts val="300"/>
              </a:spcAft>
            </a:pPr>
            <a:r>
              <a:rPr lang="en-US" sz="1600" dirty="0">
                <a:latin typeface="+mn-lt"/>
              </a:rPr>
              <a:t>	Achievement </a:t>
            </a:r>
            <a:r>
              <a:rPr lang="en-US" sz="1600" dirty="0" smtClean="0">
                <a:latin typeface="+mn-lt"/>
              </a:rPr>
              <a:t>of Benchmarks	  </a:t>
            </a:r>
            <a:r>
              <a:rPr lang="en-US" sz="1600" dirty="0">
                <a:latin typeface="+mn-lt"/>
              </a:rPr>
              <a:t>	</a:t>
            </a:r>
            <a:r>
              <a:rPr lang="en-US" sz="1600" dirty="0" smtClean="0">
                <a:latin typeface="+mn-lt"/>
              </a:rPr>
              <a:t>44% </a:t>
            </a:r>
            <a:r>
              <a:rPr lang="en-US" sz="1600" dirty="0">
                <a:latin typeface="+mn-lt"/>
              </a:rPr>
              <a:t>(Average)</a:t>
            </a:r>
          </a:p>
          <a:p>
            <a:r>
              <a:rPr lang="en-US" sz="1000" dirty="0">
                <a:latin typeface="+mn-lt"/>
              </a:rPr>
              <a:t> </a:t>
            </a:r>
          </a:p>
          <a:p>
            <a:pPr marL="285750" lvl="0" indent="-285750">
              <a:spcAft>
                <a:spcPts val="300"/>
              </a:spcAft>
              <a:buFont typeface="Arial" panose="020B0604020202020204" pitchFamily="34" charset="0"/>
              <a:buChar char="•"/>
            </a:pPr>
            <a:r>
              <a:rPr lang="en-US" sz="1600" b="1" i="1" dirty="0">
                <a:latin typeface="+mn-lt"/>
              </a:rPr>
              <a:t>Principles Two</a:t>
            </a:r>
            <a:r>
              <a:rPr lang="en-US" sz="1600" i="1" dirty="0">
                <a:latin typeface="+mn-lt"/>
              </a:rPr>
              <a:t> </a:t>
            </a:r>
            <a:r>
              <a:rPr lang="en-US" sz="1600" dirty="0">
                <a:latin typeface="+mn-lt"/>
              </a:rPr>
              <a:t>(“Involvement Of The Private Bar”), </a:t>
            </a:r>
            <a:r>
              <a:rPr lang="en-US" sz="1600" b="1" i="1" dirty="0">
                <a:latin typeface="+mn-lt"/>
              </a:rPr>
              <a:t>Three</a:t>
            </a:r>
            <a:r>
              <a:rPr lang="en-US" sz="1600" i="1" dirty="0">
                <a:latin typeface="+mn-lt"/>
              </a:rPr>
              <a:t> </a:t>
            </a:r>
            <a:r>
              <a:rPr lang="en-US" sz="1600" dirty="0">
                <a:latin typeface="+mn-lt"/>
              </a:rPr>
              <a:t>(“Eligibility), </a:t>
            </a:r>
            <a:r>
              <a:rPr lang="en-US" sz="1600" b="1" i="1" dirty="0">
                <a:latin typeface="+mn-lt"/>
              </a:rPr>
              <a:t>Four</a:t>
            </a:r>
            <a:r>
              <a:rPr lang="en-US" sz="1600" dirty="0">
                <a:latin typeface="+mn-lt"/>
              </a:rPr>
              <a:t> (“Confidential Meeting Facilities” ), </a:t>
            </a:r>
            <a:r>
              <a:rPr lang="en-US" sz="1600" b="1" i="1" dirty="0">
                <a:latin typeface="+mn-lt"/>
              </a:rPr>
              <a:t>Six</a:t>
            </a:r>
            <a:r>
              <a:rPr lang="en-US" sz="1600" dirty="0">
                <a:latin typeface="+mn-lt"/>
              </a:rPr>
              <a:t> (“Training”),  </a:t>
            </a:r>
            <a:r>
              <a:rPr lang="en-US" sz="1600" b="1" i="1" dirty="0">
                <a:latin typeface="+mn-lt"/>
              </a:rPr>
              <a:t>Seven</a:t>
            </a:r>
            <a:r>
              <a:rPr lang="en-US" sz="1600" b="1" dirty="0">
                <a:latin typeface="+mn-lt"/>
              </a:rPr>
              <a:t> </a:t>
            </a:r>
            <a:r>
              <a:rPr lang="en-US" sz="1600" dirty="0">
                <a:latin typeface="+mn-lt"/>
              </a:rPr>
              <a:t>(“Vertical Representation”), </a:t>
            </a:r>
            <a:r>
              <a:rPr lang="en-US" sz="1600" dirty="0" smtClean="0">
                <a:latin typeface="+mn-lt"/>
              </a:rPr>
              <a:t>and </a:t>
            </a:r>
            <a:r>
              <a:rPr lang="en-US" sz="1600" b="1" i="1" dirty="0">
                <a:latin typeface="+mn-lt"/>
              </a:rPr>
              <a:t>Nine</a:t>
            </a:r>
            <a:r>
              <a:rPr lang="en-US" sz="1600" b="1" dirty="0">
                <a:latin typeface="+mn-lt"/>
              </a:rPr>
              <a:t> </a:t>
            </a:r>
            <a:r>
              <a:rPr lang="en-US" sz="1600" dirty="0">
                <a:latin typeface="+mn-lt"/>
              </a:rPr>
              <a:t>(“Continuing Legal Education”): </a:t>
            </a:r>
          </a:p>
          <a:p>
            <a:pPr>
              <a:spcAft>
                <a:spcPts val="300"/>
              </a:spcAft>
            </a:pPr>
            <a:r>
              <a:rPr lang="en-US" sz="1600" dirty="0">
                <a:latin typeface="+mn-lt"/>
              </a:rPr>
              <a:t>	Adherence </a:t>
            </a:r>
            <a:r>
              <a:rPr lang="en-US" sz="1600" dirty="0" smtClean="0">
                <a:latin typeface="+mn-lt"/>
              </a:rPr>
              <a:t>to Principles</a:t>
            </a:r>
            <a:r>
              <a:rPr lang="en-US" sz="1600" dirty="0">
                <a:latin typeface="+mn-lt"/>
              </a:rPr>
              <a:t>	 </a:t>
            </a:r>
            <a:r>
              <a:rPr lang="en-US" sz="1600" dirty="0" smtClean="0">
                <a:latin typeface="+mn-lt"/>
              </a:rPr>
              <a:t>	Between </a:t>
            </a:r>
            <a:r>
              <a:rPr lang="en-US" sz="1600" dirty="0">
                <a:latin typeface="+mn-lt"/>
              </a:rPr>
              <a:t>41% and 46 </a:t>
            </a:r>
            <a:r>
              <a:rPr lang="en-US" sz="1600" dirty="0" smtClean="0">
                <a:latin typeface="+mn-lt"/>
              </a:rPr>
              <a:t>%</a:t>
            </a:r>
            <a:endParaRPr lang="en-US" sz="1600" dirty="0">
              <a:latin typeface="+mn-lt"/>
            </a:endParaRPr>
          </a:p>
          <a:p>
            <a:pPr>
              <a:spcAft>
                <a:spcPts val="300"/>
              </a:spcAft>
            </a:pPr>
            <a:r>
              <a:rPr lang="en-US" sz="1600" dirty="0">
                <a:latin typeface="+mn-lt"/>
              </a:rPr>
              <a:t>	Achievement </a:t>
            </a:r>
            <a:r>
              <a:rPr lang="en-US" sz="1600" dirty="0" smtClean="0">
                <a:latin typeface="+mn-lt"/>
              </a:rPr>
              <a:t>of  Benchmarks  </a:t>
            </a:r>
            <a:r>
              <a:rPr lang="en-US" sz="1600" dirty="0">
                <a:latin typeface="+mn-lt"/>
              </a:rPr>
              <a:t>	</a:t>
            </a:r>
            <a:r>
              <a:rPr lang="en-US" sz="1600" dirty="0" smtClean="0">
                <a:latin typeface="+mn-lt"/>
              </a:rPr>
              <a:t>	31 </a:t>
            </a:r>
            <a:r>
              <a:rPr lang="en-US" sz="1600" dirty="0">
                <a:latin typeface="+mn-lt"/>
              </a:rPr>
              <a:t>– 35% (Average)</a:t>
            </a:r>
          </a:p>
          <a:p>
            <a:r>
              <a:rPr lang="en-US" sz="1000" dirty="0">
                <a:latin typeface="+mn-lt"/>
              </a:rPr>
              <a:t> </a:t>
            </a:r>
            <a:endParaRPr lang="en-US" sz="1000" i="1" dirty="0">
              <a:latin typeface="+mn-lt"/>
            </a:endParaRPr>
          </a:p>
          <a:p>
            <a:pPr marL="285750" lvl="0" indent="-285750">
              <a:spcAft>
                <a:spcPts val="300"/>
              </a:spcAft>
              <a:buFont typeface="Arial" panose="020B0604020202020204" pitchFamily="34" charset="0"/>
              <a:buChar char="•"/>
            </a:pPr>
            <a:r>
              <a:rPr lang="en-US" sz="1600" b="1" i="1" dirty="0" smtClean="0">
                <a:latin typeface="+mn-lt"/>
              </a:rPr>
              <a:t>Principle </a:t>
            </a:r>
            <a:r>
              <a:rPr lang="en-US" sz="1600" b="1" i="1" dirty="0">
                <a:latin typeface="+mn-lt"/>
              </a:rPr>
              <a:t>Five </a:t>
            </a:r>
            <a:r>
              <a:rPr lang="en-US" sz="1600" dirty="0">
                <a:latin typeface="+mn-lt"/>
              </a:rPr>
              <a:t>(“Caseload/Workload Limits”) </a:t>
            </a:r>
            <a:r>
              <a:rPr lang="en-US" sz="1600" dirty="0" smtClean="0">
                <a:latin typeface="+mn-lt"/>
              </a:rPr>
              <a:t>and </a:t>
            </a:r>
            <a:r>
              <a:rPr lang="en-US" sz="1600" b="1" i="1" dirty="0">
                <a:latin typeface="+mn-lt"/>
              </a:rPr>
              <a:t>Principle Ten </a:t>
            </a:r>
            <a:r>
              <a:rPr lang="en-US" sz="1600" b="1" dirty="0">
                <a:latin typeface="+mn-lt"/>
              </a:rPr>
              <a:t>(“</a:t>
            </a:r>
            <a:r>
              <a:rPr lang="en-US" sz="1600" dirty="0">
                <a:latin typeface="+mn-lt"/>
              </a:rPr>
              <a:t>Supervision”):</a:t>
            </a:r>
          </a:p>
          <a:p>
            <a:pPr>
              <a:spcAft>
                <a:spcPts val="300"/>
              </a:spcAft>
            </a:pPr>
            <a:r>
              <a:rPr lang="en-US" sz="1600" dirty="0">
                <a:latin typeface="+mn-lt"/>
              </a:rPr>
              <a:t>	Adherence </a:t>
            </a:r>
            <a:r>
              <a:rPr lang="en-US" sz="1600" dirty="0" smtClean="0">
                <a:latin typeface="+mn-lt"/>
              </a:rPr>
              <a:t>to Principle </a:t>
            </a:r>
            <a:r>
              <a:rPr lang="en-US" sz="1600" dirty="0">
                <a:latin typeface="+mn-lt"/>
              </a:rPr>
              <a:t>	 </a:t>
            </a:r>
            <a:r>
              <a:rPr lang="en-US" sz="1600" dirty="0" smtClean="0">
                <a:latin typeface="+mn-lt"/>
              </a:rPr>
              <a:t>	30%</a:t>
            </a:r>
            <a:endParaRPr lang="en-US" sz="1600" dirty="0">
              <a:latin typeface="+mn-lt"/>
            </a:endParaRPr>
          </a:p>
          <a:p>
            <a:pPr>
              <a:spcAft>
                <a:spcPts val="300"/>
              </a:spcAft>
            </a:pPr>
            <a:r>
              <a:rPr lang="en-US" sz="1600" dirty="0">
                <a:latin typeface="+mn-lt"/>
              </a:rPr>
              <a:t>	Achievement </a:t>
            </a:r>
            <a:r>
              <a:rPr lang="en-US" sz="1600" dirty="0" smtClean="0">
                <a:latin typeface="+mn-lt"/>
              </a:rPr>
              <a:t>of Benchmarks</a:t>
            </a:r>
            <a:r>
              <a:rPr lang="en-US" sz="1600" dirty="0">
                <a:latin typeface="+mn-lt"/>
              </a:rPr>
              <a:t>	 </a:t>
            </a:r>
            <a:r>
              <a:rPr lang="en-US" sz="1600" dirty="0" smtClean="0">
                <a:latin typeface="+mn-lt"/>
              </a:rPr>
              <a:t>	20 - 22% </a:t>
            </a:r>
            <a:r>
              <a:rPr lang="en-US" sz="1600" dirty="0">
                <a:latin typeface="+mn-lt"/>
              </a:rPr>
              <a:t>(Average)</a:t>
            </a:r>
          </a:p>
          <a:p>
            <a:r>
              <a:rPr lang="en-US" sz="1000" dirty="0">
                <a:latin typeface="+mn-lt"/>
              </a:rPr>
              <a:t> </a:t>
            </a:r>
          </a:p>
          <a:p>
            <a:pPr marL="285750" lvl="0" indent="-285750">
              <a:buFont typeface="Arial" panose="020B0604020202020204" pitchFamily="34" charset="0"/>
              <a:buChar char="•"/>
            </a:pPr>
            <a:r>
              <a:rPr lang="en-US" sz="1600" b="1" i="1" dirty="0" smtClean="0">
                <a:latin typeface="+mn-lt"/>
              </a:rPr>
              <a:t>Principle </a:t>
            </a:r>
            <a:r>
              <a:rPr lang="en-US" sz="1600" b="1" i="1" dirty="0">
                <a:latin typeface="+mn-lt"/>
              </a:rPr>
              <a:t>Eight </a:t>
            </a:r>
            <a:r>
              <a:rPr lang="en-US" sz="1600" dirty="0">
                <a:latin typeface="+mn-lt"/>
              </a:rPr>
              <a:t>(“Parity”): </a:t>
            </a:r>
          </a:p>
          <a:p>
            <a:pPr>
              <a:spcAft>
                <a:spcPts val="300"/>
              </a:spcAft>
            </a:pPr>
            <a:r>
              <a:rPr lang="en-US" sz="1600" dirty="0">
                <a:latin typeface="+mn-lt"/>
              </a:rPr>
              <a:t>	Adherence </a:t>
            </a:r>
            <a:r>
              <a:rPr lang="en-US" sz="1600" dirty="0" smtClean="0">
                <a:latin typeface="+mn-lt"/>
              </a:rPr>
              <a:t>to Principle </a:t>
            </a:r>
            <a:r>
              <a:rPr lang="en-US" sz="1600" dirty="0">
                <a:latin typeface="+mn-lt"/>
              </a:rPr>
              <a:t>	</a:t>
            </a:r>
            <a:r>
              <a:rPr lang="en-US" sz="1600" dirty="0" smtClean="0">
                <a:latin typeface="+mn-lt"/>
              </a:rPr>
              <a:t>	26%</a:t>
            </a:r>
            <a:endParaRPr lang="en-US" sz="1600" dirty="0">
              <a:latin typeface="+mn-lt"/>
            </a:endParaRPr>
          </a:p>
          <a:p>
            <a:pPr>
              <a:spcAft>
                <a:spcPts val="300"/>
              </a:spcAft>
            </a:pPr>
            <a:r>
              <a:rPr lang="en-US" sz="1600" dirty="0">
                <a:latin typeface="+mn-lt"/>
              </a:rPr>
              <a:t>	Achievement </a:t>
            </a:r>
            <a:r>
              <a:rPr lang="en-US" sz="1600" dirty="0" smtClean="0">
                <a:latin typeface="+mn-lt"/>
              </a:rPr>
              <a:t>of Benchmarks </a:t>
            </a:r>
            <a:r>
              <a:rPr lang="en-US" sz="1600" dirty="0">
                <a:latin typeface="+mn-lt"/>
              </a:rPr>
              <a:t>	</a:t>
            </a:r>
            <a:r>
              <a:rPr lang="en-US" sz="1600" dirty="0" smtClean="0">
                <a:latin typeface="+mn-lt"/>
              </a:rPr>
              <a:t>	20% </a:t>
            </a:r>
            <a:r>
              <a:rPr lang="en-US" sz="1600" dirty="0">
                <a:latin typeface="+mn-lt"/>
              </a:rPr>
              <a:t>(Average)</a:t>
            </a:r>
          </a:p>
        </p:txBody>
      </p:sp>
      <p:sp>
        <p:nvSpPr>
          <p:cNvPr id="9" name="Rectangle 1"/>
          <p:cNvSpPr>
            <a:spLocks noChangeArrowheads="1"/>
          </p:cNvSpPr>
          <p:nvPr/>
        </p:nvSpPr>
        <p:spPr bwMode="auto">
          <a:xfrm>
            <a:off x="601616" y="684313"/>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Reported Adherence to </a:t>
            </a:r>
            <a:r>
              <a:rPr lang="en-US" sz="2000" b="1" i="1" u="sng" dirty="0" smtClean="0">
                <a:latin typeface="+mn-lt"/>
              </a:rPr>
              <a:t>Ten</a:t>
            </a:r>
            <a:r>
              <a:rPr lang="en-US" sz="2000" b="1" u="sng" dirty="0" smtClean="0">
                <a:latin typeface="+mn-lt"/>
              </a:rPr>
              <a:t> </a:t>
            </a:r>
            <a:r>
              <a:rPr lang="en-US" sz="2000" b="1" i="1" u="sng" dirty="0">
                <a:latin typeface="+mn-lt"/>
              </a:rPr>
              <a:t>Principles</a:t>
            </a:r>
            <a:r>
              <a:rPr lang="en-US" sz="2000" b="1" u="sng" dirty="0">
                <a:latin typeface="+mn-lt"/>
              </a:rPr>
              <a:t> vs. Achievement of </a:t>
            </a:r>
            <a:r>
              <a:rPr lang="en-US" sz="2000" b="1" u="sng" dirty="0" smtClean="0">
                <a:latin typeface="+mn-lt"/>
              </a:rPr>
              <a:t>Benchmarks</a:t>
            </a:r>
            <a:endParaRPr lang="en-US" sz="2000" u="sng" dirty="0">
              <a:latin typeface="+mn-lt"/>
            </a:endParaRPr>
          </a:p>
        </p:txBody>
      </p:sp>
    </p:spTree>
    <p:extLst>
      <p:ext uri="{BB962C8B-B14F-4D97-AF65-F5344CB8AC3E}">
        <p14:creationId xmlns:p14="http://schemas.microsoft.com/office/powerpoint/2010/main" val="1609487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12893"/>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723900" y="980774"/>
            <a:ext cx="8087008"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a:latin typeface="+mn-lt"/>
              </a:rPr>
              <a:t>What are the </a:t>
            </a:r>
            <a:r>
              <a:rPr lang="en-US" sz="1600" b="1" dirty="0" smtClean="0">
                <a:latin typeface="+mn-lt"/>
              </a:rPr>
              <a:t>Broad </a:t>
            </a:r>
            <a:r>
              <a:rPr lang="en-US" sz="1600" b="1" dirty="0">
                <a:latin typeface="+mn-lt"/>
              </a:rPr>
              <a:t>M</a:t>
            </a:r>
            <a:r>
              <a:rPr lang="en-US" sz="1600" b="1" dirty="0" smtClean="0">
                <a:latin typeface="+mn-lt"/>
              </a:rPr>
              <a:t>essages From </a:t>
            </a:r>
            <a:r>
              <a:rPr lang="en-US" sz="1600" b="1" dirty="0">
                <a:latin typeface="+mn-lt"/>
              </a:rPr>
              <a:t>the </a:t>
            </a:r>
            <a:r>
              <a:rPr lang="en-US" sz="1600" b="1" dirty="0" smtClean="0">
                <a:latin typeface="+mn-lt"/>
              </a:rPr>
              <a:t>Survey Process</a:t>
            </a:r>
            <a:r>
              <a:rPr lang="en-US" sz="1600" b="1" dirty="0">
                <a:latin typeface="+mn-lt"/>
              </a:rPr>
              <a:t>?</a:t>
            </a:r>
            <a:endParaRPr lang="en-US" sz="1600" dirty="0">
              <a:latin typeface="+mn-lt"/>
            </a:endParaRPr>
          </a:p>
          <a:p>
            <a:r>
              <a:rPr lang="en-US" sz="500" b="1" dirty="0">
                <a:latin typeface="+mn-lt"/>
              </a:rPr>
              <a:t> </a:t>
            </a:r>
            <a:endParaRPr lang="en-US" sz="500" dirty="0">
              <a:latin typeface="+mn-lt"/>
            </a:endParaRPr>
          </a:p>
          <a:p>
            <a:pPr marL="285750" lvl="0" indent="-285750">
              <a:buFont typeface="Arial" panose="020B0604020202020204" pitchFamily="34" charset="0"/>
              <a:buChar char="•"/>
            </a:pPr>
            <a:r>
              <a:rPr lang="en-US" sz="1600" dirty="0">
                <a:latin typeface="+mn-lt"/>
              </a:rPr>
              <a:t>We don’t know who is providing public defense services, let alone how </a:t>
            </a:r>
          </a:p>
          <a:p>
            <a:pPr marL="742950" lvl="1" indent="-285750">
              <a:buFont typeface="Courier New" panose="02070309020205020404" pitchFamily="49" charset="0"/>
              <a:buChar char="o"/>
            </a:pPr>
            <a:r>
              <a:rPr lang="en-US" sz="1600" dirty="0">
                <a:latin typeface="+mn-lt"/>
              </a:rPr>
              <a:t>T</a:t>
            </a:r>
            <a:r>
              <a:rPr lang="en-US" sz="1600" dirty="0" smtClean="0">
                <a:latin typeface="+mn-lt"/>
              </a:rPr>
              <a:t>o </a:t>
            </a:r>
            <a:r>
              <a:rPr lang="en-US" sz="1600" dirty="0">
                <a:latin typeface="+mn-lt"/>
              </a:rPr>
              <a:t>reach them</a:t>
            </a:r>
          </a:p>
          <a:p>
            <a:pPr marL="742950" lvl="1" indent="-285750">
              <a:buFont typeface="Courier New" panose="02070309020205020404" pitchFamily="49" charset="0"/>
              <a:buChar char="o"/>
            </a:pPr>
            <a:r>
              <a:rPr lang="en-US" sz="1600" dirty="0">
                <a:latin typeface="+mn-lt"/>
              </a:rPr>
              <a:t>T</a:t>
            </a:r>
            <a:r>
              <a:rPr lang="en-US" sz="1600" dirty="0" smtClean="0">
                <a:latin typeface="+mn-lt"/>
              </a:rPr>
              <a:t>o </a:t>
            </a:r>
            <a:r>
              <a:rPr lang="en-US" sz="1600" dirty="0">
                <a:latin typeface="+mn-lt"/>
              </a:rPr>
              <a:t>bring them under the fold of the </a:t>
            </a:r>
            <a:r>
              <a:rPr lang="en-US" sz="1600" i="1" dirty="0">
                <a:latin typeface="+mn-lt"/>
              </a:rPr>
              <a:t>Ten Principles</a:t>
            </a:r>
          </a:p>
          <a:p>
            <a:r>
              <a:rPr lang="en-US" sz="1600" dirty="0">
                <a:latin typeface="+mn-lt"/>
              </a:rPr>
              <a:t> </a:t>
            </a:r>
          </a:p>
          <a:p>
            <a:pPr marL="285750" lvl="0" indent="-285750">
              <a:buFont typeface="Arial" panose="020B0604020202020204" pitchFamily="34" charset="0"/>
              <a:buChar char="•"/>
            </a:pPr>
            <a:r>
              <a:rPr lang="en-US" sz="1600" dirty="0">
                <a:latin typeface="+mn-lt"/>
              </a:rPr>
              <a:t>Glaring gap between what public defenders think they do and what they actually do </a:t>
            </a:r>
          </a:p>
          <a:p>
            <a:r>
              <a:rPr lang="en-US" sz="1600" dirty="0">
                <a:latin typeface="+mn-lt"/>
              </a:rPr>
              <a:t> </a:t>
            </a:r>
          </a:p>
          <a:p>
            <a:pPr marL="285750" lvl="0" indent="-285750">
              <a:buFont typeface="Arial" panose="020B0604020202020204" pitchFamily="34" charset="0"/>
              <a:buChar char="•"/>
            </a:pPr>
            <a:r>
              <a:rPr lang="en-US" sz="1600" i="1" dirty="0">
                <a:latin typeface="+mn-lt"/>
              </a:rPr>
              <a:t>Ten Principles </a:t>
            </a:r>
            <a:r>
              <a:rPr lang="en-US" sz="1600" dirty="0">
                <a:latin typeface="+mn-lt"/>
              </a:rPr>
              <a:t>are not of equal weight: </a:t>
            </a:r>
          </a:p>
          <a:p>
            <a:pPr marL="742950" lvl="1" indent="-285750">
              <a:buFont typeface="Courier New" panose="02070309020205020404" pitchFamily="49" charset="0"/>
              <a:buChar char="o"/>
            </a:pPr>
            <a:r>
              <a:rPr lang="en-US" sz="1600" dirty="0">
                <a:latin typeface="+mn-lt"/>
              </a:rPr>
              <a:t>Key </a:t>
            </a:r>
            <a:r>
              <a:rPr lang="en-US" sz="1600" i="1" dirty="0" smtClean="0">
                <a:latin typeface="+mn-lt"/>
              </a:rPr>
              <a:t>Principle</a:t>
            </a:r>
            <a:r>
              <a:rPr lang="en-US" sz="1600" dirty="0" smtClean="0">
                <a:latin typeface="+mn-lt"/>
              </a:rPr>
              <a:t> is </a:t>
            </a:r>
            <a:r>
              <a:rPr lang="en-US" sz="1600" dirty="0">
                <a:latin typeface="+mn-lt"/>
              </a:rPr>
              <a:t>Principle One:  </a:t>
            </a:r>
            <a:r>
              <a:rPr lang="en-US" sz="1600" dirty="0" smtClean="0">
                <a:latin typeface="+mn-lt"/>
              </a:rPr>
              <a:t>“Independence</a:t>
            </a:r>
            <a:r>
              <a:rPr lang="en-US" sz="1600" dirty="0">
                <a:latin typeface="+mn-lt"/>
              </a:rPr>
              <a:t>”- which can provide the framework for addressing the rest</a:t>
            </a:r>
          </a:p>
          <a:p>
            <a:pPr marL="742950" lvl="1" indent="-285750">
              <a:buFont typeface="Courier New" panose="02070309020205020404" pitchFamily="49" charset="0"/>
              <a:buChar char="o"/>
            </a:pPr>
            <a:r>
              <a:rPr lang="en-US" sz="1600" dirty="0">
                <a:latin typeface="+mn-lt"/>
              </a:rPr>
              <a:t>N</a:t>
            </a:r>
            <a:r>
              <a:rPr lang="en-US" sz="1600" dirty="0" smtClean="0">
                <a:latin typeface="+mn-lt"/>
              </a:rPr>
              <a:t>eed </a:t>
            </a:r>
            <a:r>
              <a:rPr lang="en-US" sz="1600" dirty="0">
                <a:latin typeface="+mn-lt"/>
              </a:rPr>
              <a:t>structure</a:t>
            </a:r>
          </a:p>
          <a:p>
            <a:pPr marL="742950" lvl="1" indent="-285750">
              <a:buFont typeface="Courier New" panose="02070309020205020404" pitchFamily="49" charset="0"/>
              <a:buChar char="o"/>
            </a:pPr>
            <a:r>
              <a:rPr lang="en-US" sz="1600" dirty="0">
                <a:latin typeface="+mn-lt"/>
              </a:rPr>
              <a:t>N</a:t>
            </a:r>
            <a:r>
              <a:rPr lang="en-US" sz="1600" dirty="0" smtClean="0">
                <a:latin typeface="+mn-lt"/>
              </a:rPr>
              <a:t>eed </a:t>
            </a:r>
            <a:r>
              <a:rPr lang="en-US" sz="1600" dirty="0">
                <a:latin typeface="+mn-lt"/>
              </a:rPr>
              <a:t>leadership</a:t>
            </a:r>
          </a:p>
          <a:p>
            <a:pPr marL="742950" lvl="1" indent="-285750">
              <a:buFont typeface="Courier New" panose="02070309020205020404" pitchFamily="49" charset="0"/>
              <a:buChar char="o"/>
            </a:pPr>
            <a:r>
              <a:rPr lang="en-US" sz="1600" dirty="0">
                <a:latin typeface="+mn-lt"/>
              </a:rPr>
              <a:t>N</a:t>
            </a:r>
            <a:r>
              <a:rPr lang="en-US" sz="1600" dirty="0" smtClean="0">
                <a:latin typeface="+mn-lt"/>
              </a:rPr>
              <a:t>eed </a:t>
            </a:r>
            <a:r>
              <a:rPr lang="en-US" sz="1600" dirty="0">
                <a:latin typeface="+mn-lt"/>
              </a:rPr>
              <a:t>authority  to set policy; standards; </a:t>
            </a:r>
            <a:r>
              <a:rPr lang="en-US" sz="1600" dirty="0" smtClean="0">
                <a:latin typeface="+mn-lt"/>
              </a:rPr>
              <a:t>budget</a:t>
            </a:r>
          </a:p>
          <a:p>
            <a:pPr lvl="1"/>
            <a:endParaRPr lang="en-US" sz="1600" dirty="0" smtClean="0">
              <a:latin typeface="+mn-lt"/>
            </a:endParaRPr>
          </a:p>
          <a:p>
            <a:pPr marL="285750" lvl="0" indent="-285750">
              <a:buFont typeface="Arial" panose="020B0604020202020204" pitchFamily="34" charset="0"/>
              <a:buChar char="•"/>
            </a:pPr>
            <a:r>
              <a:rPr lang="en-US" sz="1600" dirty="0" smtClean="0">
                <a:latin typeface="+mn-lt"/>
              </a:rPr>
              <a:t>Achieving “Independence” requires collaborative effort of public defense providers AND broad cross-section of policy makers and community stakeholders </a:t>
            </a:r>
          </a:p>
          <a:p>
            <a:pPr lvl="0"/>
            <a:endParaRPr lang="en-US" sz="1600" dirty="0" smtClean="0">
              <a:latin typeface="+mn-lt"/>
            </a:endParaRPr>
          </a:p>
          <a:p>
            <a:pPr marL="285750" lvl="0" indent="-285750">
              <a:buFont typeface="Arial" panose="020B0604020202020204" pitchFamily="34" charset="0"/>
              <a:buChar char="•"/>
            </a:pPr>
            <a:r>
              <a:rPr lang="en-US" sz="1600" dirty="0" smtClean="0">
                <a:latin typeface="+mn-lt"/>
              </a:rPr>
              <a:t>Need multi-faceted educational initiative to raise the awareness needed to move forward</a:t>
            </a:r>
            <a:endParaRPr lang="en-US" sz="1600" dirty="0">
              <a:latin typeface="+mn-lt"/>
            </a:endParaRPr>
          </a:p>
          <a:p>
            <a:pPr lvl="0">
              <a:spcAft>
                <a:spcPts val="300"/>
              </a:spcAft>
            </a:pPr>
            <a:endParaRPr lang="en-US" sz="1600" dirty="0">
              <a:latin typeface="+mn-lt"/>
            </a:endParaRPr>
          </a:p>
        </p:txBody>
      </p:sp>
      <p:sp>
        <p:nvSpPr>
          <p:cNvPr id="9" name="Rectangle 1"/>
          <p:cNvSpPr>
            <a:spLocks noChangeArrowheads="1"/>
          </p:cNvSpPr>
          <p:nvPr/>
        </p:nvSpPr>
        <p:spPr bwMode="auto">
          <a:xfrm>
            <a:off x="601616" y="656540"/>
            <a:ext cx="7848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Closing Observations</a:t>
            </a:r>
            <a:endParaRPr lang="en-US" sz="2000" u="sng" dirty="0">
              <a:latin typeface="+mn-lt"/>
            </a:endParaRPr>
          </a:p>
        </p:txBody>
      </p:sp>
    </p:spTree>
    <p:extLst>
      <p:ext uri="{BB962C8B-B14F-4D97-AF65-F5344CB8AC3E}">
        <p14:creationId xmlns:p14="http://schemas.microsoft.com/office/powerpoint/2010/main" val="780846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12893"/>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791200"/>
            <a:ext cx="2029108" cy="724001"/>
          </a:xfrm>
          <a:prstGeom prst="rect">
            <a:avLst/>
          </a:prstGeom>
          <a:noFill/>
          <a:ln>
            <a:noFill/>
          </a:ln>
        </p:spPr>
      </p:pic>
      <p:sp>
        <p:nvSpPr>
          <p:cNvPr id="1025" name="Rectangle 1"/>
          <p:cNvSpPr>
            <a:spLocks noChangeArrowheads="1"/>
          </p:cNvSpPr>
          <p:nvPr/>
        </p:nvSpPr>
        <p:spPr bwMode="auto">
          <a:xfrm>
            <a:off x="579740" y="1600200"/>
            <a:ext cx="80870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a:latin typeface="+mn-lt"/>
              </a:rPr>
              <a:t>What are the Broad Messages From the Survey Process?</a:t>
            </a:r>
            <a:endParaRPr lang="en-US" sz="1600" dirty="0">
              <a:latin typeface="+mn-lt"/>
            </a:endParaRPr>
          </a:p>
          <a:p>
            <a:r>
              <a:rPr lang="en-US" sz="1600" b="1" dirty="0">
                <a:latin typeface="+mn-lt"/>
              </a:rPr>
              <a:t> </a:t>
            </a:r>
            <a:endParaRPr lang="en-US" sz="1600" dirty="0">
              <a:latin typeface="+mn-lt"/>
            </a:endParaRPr>
          </a:p>
          <a:p>
            <a:pPr marL="285750" lvl="0" indent="-285750">
              <a:buFont typeface="Arial" panose="020B0604020202020204" pitchFamily="34" charset="0"/>
              <a:buChar char="•"/>
            </a:pPr>
            <a:r>
              <a:rPr lang="en-US" sz="1600" dirty="0">
                <a:latin typeface="+mn-lt"/>
              </a:rPr>
              <a:t>With </a:t>
            </a:r>
            <a:r>
              <a:rPr lang="en-US" sz="1600" dirty="0" smtClean="0">
                <a:latin typeface="+mn-lt"/>
              </a:rPr>
              <a:t>“Independence</a:t>
            </a:r>
            <a:r>
              <a:rPr lang="en-US" sz="1600" dirty="0">
                <a:latin typeface="+mn-lt"/>
              </a:rPr>
              <a:t>”, achievement of the other </a:t>
            </a:r>
            <a:r>
              <a:rPr lang="en-US" sz="1600" i="1" dirty="0">
                <a:latin typeface="+mn-lt"/>
              </a:rPr>
              <a:t>Principles</a:t>
            </a:r>
            <a:r>
              <a:rPr lang="en-US" sz="1600" dirty="0">
                <a:latin typeface="+mn-lt"/>
              </a:rPr>
              <a:t> can occur (caseload limits, standards, continuous representation, training, supervision, etc.)</a:t>
            </a:r>
          </a:p>
          <a:p>
            <a:r>
              <a:rPr lang="en-US" sz="1600" dirty="0">
                <a:latin typeface="+mn-lt"/>
              </a:rPr>
              <a:t> </a:t>
            </a:r>
          </a:p>
          <a:p>
            <a:pPr marL="285750" lvl="0" indent="-285750">
              <a:buFont typeface="Arial" panose="020B0604020202020204" pitchFamily="34" charset="0"/>
              <a:buChar char="•"/>
            </a:pPr>
            <a:r>
              <a:rPr lang="en-US" sz="1600" dirty="0">
                <a:latin typeface="+mn-lt"/>
              </a:rPr>
              <a:t>Need to turn away from relying </a:t>
            </a:r>
            <a:r>
              <a:rPr lang="en-US" sz="1600" dirty="0" smtClean="0">
                <a:latin typeface="+mn-lt"/>
              </a:rPr>
              <a:t>solely on public defense providers to </a:t>
            </a:r>
            <a:r>
              <a:rPr lang="en-US" sz="1600" dirty="0">
                <a:latin typeface="+mn-lt"/>
              </a:rPr>
              <a:t>achieve the </a:t>
            </a:r>
            <a:r>
              <a:rPr lang="en-US" sz="1600" i="1" dirty="0" smtClean="0">
                <a:latin typeface="+mn-lt"/>
              </a:rPr>
              <a:t>Ten </a:t>
            </a:r>
            <a:r>
              <a:rPr lang="en-US" sz="1600" i="1" dirty="0">
                <a:latin typeface="+mn-lt"/>
              </a:rPr>
              <a:t>Principles</a:t>
            </a:r>
            <a:r>
              <a:rPr lang="en-US" sz="1600" dirty="0">
                <a:latin typeface="+mn-lt"/>
              </a:rPr>
              <a:t> and focus on a broad cross section of policy makers and </a:t>
            </a:r>
            <a:r>
              <a:rPr lang="en-US" sz="1600" dirty="0" smtClean="0">
                <a:latin typeface="+mn-lt"/>
              </a:rPr>
              <a:t>community stakeholders </a:t>
            </a:r>
            <a:r>
              <a:rPr lang="en-US" sz="1600" dirty="0">
                <a:latin typeface="+mn-lt"/>
              </a:rPr>
              <a:t>to create the structure </a:t>
            </a:r>
            <a:r>
              <a:rPr lang="en-US" sz="1600" dirty="0" smtClean="0">
                <a:latin typeface="+mn-lt"/>
              </a:rPr>
              <a:t>to provide for the “independence” necessary </a:t>
            </a:r>
            <a:r>
              <a:rPr lang="en-US" sz="1600" smtClean="0">
                <a:latin typeface="+mn-lt"/>
              </a:rPr>
              <a:t>to deliver </a:t>
            </a:r>
            <a:r>
              <a:rPr lang="en-US" sz="1600" dirty="0">
                <a:latin typeface="+mn-lt"/>
              </a:rPr>
              <a:t>public defense services as envisioned by the Sixth Amendment</a:t>
            </a:r>
            <a:r>
              <a:rPr lang="en-US" sz="1600" dirty="0" smtClean="0">
                <a:latin typeface="+mn-lt"/>
              </a:rPr>
              <a:t>.</a:t>
            </a:r>
            <a:endParaRPr lang="en-US" sz="1600" dirty="0">
              <a:latin typeface="+mn-lt"/>
            </a:endParaRPr>
          </a:p>
        </p:txBody>
      </p:sp>
      <p:sp>
        <p:nvSpPr>
          <p:cNvPr id="9" name="Rectangle 1"/>
          <p:cNvSpPr>
            <a:spLocks noChangeArrowheads="1"/>
          </p:cNvSpPr>
          <p:nvPr/>
        </p:nvSpPr>
        <p:spPr bwMode="auto">
          <a:xfrm>
            <a:off x="577968" y="1056650"/>
            <a:ext cx="7848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Closing Observations</a:t>
            </a:r>
            <a:endParaRPr lang="en-US" sz="2000" u="sng" dirty="0">
              <a:latin typeface="+mn-lt"/>
            </a:endParaRPr>
          </a:p>
        </p:txBody>
      </p:sp>
    </p:spTree>
    <p:extLst>
      <p:ext uri="{BB962C8B-B14F-4D97-AF65-F5344CB8AC3E}">
        <p14:creationId xmlns:p14="http://schemas.microsoft.com/office/powerpoint/2010/main" val="2222033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781800" y="5638800"/>
            <a:ext cx="2029108" cy="724001"/>
          </a:xfrm>
          <a:prstGeom prst="rect">
            <a:avLst/>
          </a:prstGeom>
          <a:noFill/>
          <a:ln>
            <a:noFill/>
          </a:ln>
        </p:spPr>
      </p:pic>
      <p:sp>
        <p:nvSpPr>
          <p:cNvPr id="2" name="Rectangle 1"/>
          <p:cNvSpPr/>
          <p:nvPr/>
        </p:nvSpPr>
        <p:spPr>
          <a:xfrm>
            <a:off x="1207223" y="1524000"/>
            <a:ext cx="6729554" cy="3816429"/>
          </a:xfrm>
          <a:prstGeom prst="rect">
            <a:avLst/>
          </a:prstGeom>
        </p:spPr>
        <p:txBody>
          <a:bodyPr wrap="square">
            <a:spAutoFit/>
          </a:bodyPr>
          <a:lstStyle/>
          <a:p>
            <a:pPr marL="109537" indent="0" algn="ctr">
              <a:buNone/>
            </a:pPr>
            <a:r>
              <a:rPr lang="en-US" b="1" dirty="0">
                <a:latin typeface="+mn-lt"/>
              </a:rPr>
              <a:t>For More Information Please Contact:</a:t>
            </a:r>
            <a:endParaRPr lang="en-US" dirty="0">
              <a:latin typeface="+mn-lt"/>
            </a:endParaRPr>
          </a:p>
          <a:p>
            <a:pPr marL="109537" indent="0" algn="ctr">
              <a:buNone/>
            </a:pPr>
            <a:r>
              <a:rPr lang="en-US" sz="800" b="1" dirty="0">
                <a:latin typeface="+mn-lt"/>
              </a:rPr>
              <a:t> </a:t>
            </a:r>
            <a:endParaRPr lang="en-US" sz="800" dirty="0">
              <a:latin typeface="+mn-lt"/>
            </a:endParaRPr>
          </a:p>
          <a:p>
            <a:pPr marL="109537" indent="0" algn="ctr">
              <a:buNone/>
            </a:pPr>
            <a:r>
              <a:rPr lang="en-US" dirty="0">
                <a:latin typeface="+mn-lt"/>
              </a:rPr>
              <a:t>Caroline S. Cooper</a:t>
            </a:r>
          </a:p>
          <a:p>
            <a:pPr marL="109537" indent="0" algn="ctr">
              <a:buNone/>
            </a:pPr>
            <a:r>
              <a:rPr lang="en-US" dirty="0">
                <a:latin typeface="+mn-lt"/>
                <a:cs typeface="Times New Roman" pitchFamily="18" charset="0"/>
              </a:rPr>
              <a:t>Research Professor and Director</a:t>
            </a:r>
            <a:endParaRPr lang="en-US" dirty="0">
              <a:latin typeface="+mn-lt"/>
            </a:endParaRPr>
          </a:p>
          <a:p>
            <a:pPr marL="109537" indent="0" algn="ctr">
              <a:buNone/>
            </a:pPr>
            <a:r>
              <a:rPr lang="en-US" dirty="0">
                <a:latin typeface="+mn-lt"/>
              </a:rPr>
              <a:t>BJA Drug Court Technical Assistance Project</a:t>
            </a:r>
          </a:p>
          <a:p>
            <a:pPr marL="109537" indent="0" algn="ctr">
              <a:buNone/>
            </a:pPr>
            <a:r>
              <a:rPr lang="en-US" dirty="0">
                <a:latin typeface="+mn-lt"/>
              </a:rPr>
              <a:t>School of Public Affairs, American University</a:t>
            </a:r>
          </a:p>
          <a:p>
            <a:pPr marL="109537" indent="0" algn="ctr">
              <a:buNone/>
            </a:pPr>
            <a:r>
              <a:rPr lang="en-US" dirty="0">
                <a:latin typeface="+mn-lt"/>
                <a:cs typeface="Times New Roman" pitchFamily="18" charset="0"/>
              </a:rPr>
              <a:t>4400 Massachusetts Avenue, NW</a:t>
            </a:r>
            <a:br>
              <a:rPr lang="en-US" dirty="0">
                <a:latin typeface="+mn-lt"/>
                <a:cs typeface="Times New Roman" pitchFamily="18" charset="0"/>
              </a:rPr>
            </a:br>
            <a:r>
              <a:rPr lang="en-US" dirty="0">
                <a:latin typeface="+mn-lt"/>
              </a:rPr>
              <a:t>Washington D.C. 20016-8159</a:t>
            </a:r>
          </a:p>
          <a:p>
            <a:pPr marL="109537" indent="0" algn="ctr">
              <a:buNone/>
            </a:pPr>
            <a:endParaRPr lang="en-US" dirty="0">
              <a:latin typeface="+mn-lt"/>
            </a:endParaRPr>
          </a:p>
          <a:p>
            <a:pPr marL="109537" indent="0" algn="ctr">
              <a:buNone/>
            </a:pPr>
            <a:r>
              <a:rPr lang="en-US" dirty="0">
                <a:latin typeface="+mn-lt"/>
              </a:rPr>
              <a:t>Email: </a:t>
            </a:r>
            <a:r>
              <a:rPr lang="en-US" dirty="0">
                <a:latin typeface="+mn-lt"/>
                <a:hlinkClick r:id="rId4"/>
              </a:rPr>
              <a:t>ccooper@american.edu</a:t>
            </a:r>
            <a:endParaRPr lang="en-US" dirty="0">
              <a:latin typeface="+mn-lt"/>
            </a:endParaRPr>
          </a:p>
          <a:p>
            <a:pPr marL="109537" lvl="0" indent="0" algn="ctr">
              <a:buNone/>
            </a:pPr>
            <a:r>
              <a:rPr lang="en-US" dirty="0">
                <a:latin typeface="+mn-lt"/>
                <a:ea typeface="Calibri" pitchFamily="34" charset="0"/>
                <a:cs typeface="Times New Roman" pitchFamily="18" charset="0"/>
              </a:rPr>
              <a:t>Website: </a:t>
            </a:r>
            <a:r>
              <a:rPr lang="en-US" dirty="0" smtClean="0">
                <a:latin typeface="+mn-lt"/>
                <a:ea typeface="Calibri" pitchFamily="34" charset="0"/>
                <a:cs typeface="Times New Roman" pitchFamily="18" charset="0"/>
                <a:hlinkClick r:id="rId5"/>
              </a:rPr>
              <a:t>www.american.edu/spa/jpo</a:t>
            </a:r>
            <a:endParaRPr lang="en-US" dirty="0" smtClean="0">
              <a:latin typeface="+mn-lt"/>
              <a:ea typeface="Calibri" pitchFamily="34" charset="0"/>
              <a:cs typeface="Times New Roman" pitchFamily="18" charset="0"/>
            </a:endParaRPr>
          </a:p>
          <a:p>
            <a:pPr marL="107950" lvl="0" algn="ctr">
              <a:buNone/>
            </a:pPr>
            <a:r>
              <a:rPr lang="en-US" dirty="0" smtClean="0">
                <a:latin typeface="+mn-lt"/>
                <a:ea typeface="Calibri" pitchFamily="34" charset="0"/>
                <a:cs typeface="Times New Roman" pitchFamily="18" charset="0"/>
              </a:rPr>
              <a:t>             </a:t>
            </a:r>
            <a:r>
              <a:rPr lang="en-US" dirty="0" smtClean="0">
                <a:latin typeface="+mn-lt"/>
                <a:ea typeface="Calibri" pitchFamily="34" charset="0"/>
                <a:cs typeface="Times New Roman" pitchFamily="18" charset="0"/>
                <a:hlinkClick r:id="rId6"/>
              </a:rPr>
              <a:t>www.righttocounselta.org</a:t>
            </a:r>
            <a:endParaRPr lang="en-US" dirty="0" smtClean="0">
              <a:latin typeface="+mn-lt"/>
              <a:ea typeface="Calibri" pitchFamily="34" charset="0"/>
              <a:cs typeface="Times New Roman" pitchFamily="18" charset="0"/>
            </a:endParaRPr>
          </a:p>
          <a:p>
            <a:pPr marL="109537" lvl="0" indent="0" algn="ctr">
              <a:buNone/>
            </a:pPr>
            <a:endParaRPr lang="en-US" dirty="0">
              <a:latin typeface="+mn-lt"/>
              <a:ea typeface="Calibri" pitchFamily="34" charset="0"/>
              <a:cs typeface="Times New Roman" pitchFamily="18" charset="0"/>
            </a:endParaRPr>
          </a:p>
          <a:p>
            <a:pPr marL="109537" indent="0" algn="ctr">
              <a:buNone/>
            </a:pPr>
            <a:r>
              <a:rPr lang="en-US" dirty="0">
                <a:latin typeface="+mn-lt"/>
              </a:rPr>
              <a:t>Telephone: 202/885-2875	Fax: 202/885-2885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609600" y="3562067"/>
            <a:ext cx="7924800" cy="136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nSpc>
                <a:spcPct val="115000"/>
              </a:lnSpc>
              <a:spcBef>
                <a:spcPts val="0"/>
              </a:spcBef>
              <a:spcAft>
                <a:spcPts val="0"/>
              </a:spcAft>
              <a:buFont typeface="Symbol"/>
              <a:buChar char=""/>
            </a:pPr>
            <a:r>
              <a:rPr lang="en-US" sz="1600" dirty="0" smtClean="0">
                <a:latin typeface="+mn-lt"/>
                <a:ea typeface="Calibri"/>
                <a:cs typeface="Times New Roman"/>
              </a:rPr>
              <a:t>To </a:t>
            </a:r>
            <a:r>
              <a:rPr lang="en-US" sz="1600" dirty="0">
                <a:latin typeface="+mn-lt"/>
                <a:ea typeface="Calibri"/>
                <a:cs typeface="Times New Roman"/>
              </a:rPr>
              <a:t>promote awareness among public defense providers of the </a:t>
            </a:r>
            <a:r>
              <a:rPr lang="en-US" sz="1600" i="1" dirty="0">
                <a:latin typeface="+mn-lt"/>
                <a:ea typeface="Calibri"/>
                <a:cs typeface="Times New Roman"/>
              </a:rPr>
              <a:t>Ten Principles</a:t>
            </a:r>
          </a:p>
          <a:p>
            <a:pPr marL="342900" marR="0" lvl="0" indent="-342900">
              <a:spcBef>
                <a:spcPts val="0"/>
              </a:spcBef>
              <a:spcAft>
                <a:spcPts val="0"/>
              </a:spcAft>
              <a:buFont typeface="Symbol"/>
              <a:buChar char=""/>
            </a:pPr>
            <a:r>
              <a:rPr lang="en-US" sz="1600" dirty="0" smtClean="0">
                <a:latin typeface="+mn-lt"/>
                <a:ea typeface="Calibri"/>
                <a:cs typeface="Times New Roman"/>
              </a:rPr>
              <a:t>To </a:t>
            </a:r>
            <a:r>
              <a:rPr lang="en-US" sz="1600" dirty="0">
                <a:latin typeface="+mn-lt"/>
                <a:ea typeface="Calibri"/>
                <a:cs typeface="Times New Roman"/>
              </a:rPr>
              <a:t>identity the degree to which public defense  providers were able to adhere to them</a:t>
            </a:r>
          </a:p>
          <a:p>
            <a:pPr marL="342900" marR="0" lvl="0" indent="-342900">
              <a:spcBef>
                <a:spcPts val="0"/>
              </a:spcBef>
              <a:spcAft>
                <a:spcPts val="1000"/>
              </a:spcAft>
              <a:buFont typeface="Symbol"/>
              <a:buChar char=""/>
            </a:pPr>
            <a:r>
              <a:rPr lang="en-US" sz="1600" dirty="0" smtClean="0">
                <a:latin typeface="+mn-lt"/>
                <a:ea typeface="Calibri"/>
                <a:cs typeface="Times New Roman"/>
              </a:rPr>
              <a:t>To </a:t>
            </a:r>
            <a:r>
              <a:rPr lang="en-US" sz="1600" dirty="0">
                <a:latin typeface="+mn-lt"/>
                <a:ea typeface="Calibri"/>
                <a:cs typeface="Times New Roman"/>
              </a:rPr>
              <a:t>identify areas for which BJA’s technical assistance resources could be used to promote adherence</a:t>
            </a:r>
            <a:endParaRPr lang="en-US" sz="1600" dirty="0">
              <a:effectLst/>
              <a:latin typeface="+mn-lt"/>
              <a:ea typeface="Calibri"/>
              <a:cs typeface="Times New Roman"/>
            </a:endParaRPr>
          </a:p>
        </p:txBody>
      </p:sp>
      <p:sp>
        <p:nvSpPr>
          <p:cNvPr id="9" name="Rectangle 1"/>
          <p:cNvSpPr>
            <a:spLocks noChangeArrowheads="1"/>
          </p:cNvSpPr>
          <p:nvPr/>
        </p:nvSpPr>
        <p:spPr bwMode="auto">
          <a:xfrm>
            <a:off x="533400" y="838201"/>
            <a:ext cx="8001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2014 Survey of Public Defense Providers to Determine</a:t>
            </a:r>
            <a:endParaRPr lang="en-US" sz="2000" b="1" u="sng" dirty="0">
              <a:latin typeface="+mn-lt"/>
            </a:endParaRPr>
          </a:p>
        </p:txBody>
      </p:sp>
      <p:sp>
        <p:nvSpPr>
          <p:cNvPr id="11" name="Rectangle 1"/>
          <p:cNvSpPr>
            <a:spLocks noChangeArrowheads="1"/>
          </p:cNvSpPr>
          <p:nvPr/>
        </p:nvSpPr>
        <p:spPr bwMode="auto">
          <a:xfrm>
            <a:off x="739254" y="1371600"/>
            <a:ext cx="7924800" cy="139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nSpc>
                <a:spcPct val="115000"/>
              </a:lnSpc>
              <a:spcBef>
                <a:spcPts val="0"/>
              </a:spcBef>
              <a:spcAft>
                <a:spcPts val="0"/>
              </a:spcAft>
              <a:buFont typeface="Symbol"/>
              <a:buChar char=""/>
            </a:pPr>
            <a:r>
              <a:rPr lang="en-US" sz="1600" dirty="0" smtClean="0">
                <a:latin typeface="+mn-lt"/>
                <a:ea typeface="Calibri"/>
                <a:cs typeface="Times New Roman"/>
              </a:rPr>
              <a:t>Perceived </a:t>
            </a:r>
            <a:r>
              <a:rPr lang="en-US" sz="1600" dirty="0">
                <a:latin typeface="+mn-lt"/>
                <a:ea typeface="Calibri"/>
                <a:cs typeface="Times New Roman"/>
              </a:rPr>
              <a:t>adherence to ABA </a:t>
            </a:r>
            <a:r>
              <a:rPr lang="en-US" sz="1600" i="1" dirty="0">
                <a:latin typeface="+mn-lt"/>
                <a:ea typeface="Calibri"/>
                <a:cs typeface="Times New Roman"/>
              </a:rPr>
              <a:t>Ten Principles of a Public Defense Delivery System</a:t>
            </a:r>
            <a:r>
              <a:rPr lang="en-US" sz="1600" dirty="0">
                <a:latin typeface="+mn-lt"/>
                <a:ea typeface="Calibri"/>
                <a:cs typeface="Times New Roman"/>
              </a:rPr>
              <a:t>; </a:t>
            </a:r>
          </a:p>
          <a:p>
            <a:pPr marL="342900" marR="0" lvl="0" indent="-342900">
              <a:lnSpc>
                <a:spcPct val="115000"/>
              </a:lnSpc>
              <a:spcBef>
                <a:spcPts val="0"/>
              </a:spcBef>
              <a:spcAft>
                <a:spcPts val="0"/>
              </a:spcAft>
              <a:buFont typeface="Symbol"/>
              <a:buChar char=""/>
            </a:pPr>
            <a:r>
              <a:rPr lang="en-US" sz="1600" dirty="0" smtClean="0">
                <a:latin typeface="+mn-lt"/>
                <a:ea typeface="Calibri"/>
                <a:cs typeface="Times New Roman"/>
              </a:rPr>
              <a:t>Ability </a:t>
            </a:r>
            <a:r>
              <a:rPr lang="en-US" sz="1600" dirty="0">
                <a:latin typeface="+mn-lt"/>
                <a:ea typeface="Calibri"/>
                <a:cs typeface="Times New Roman"/>
              </a:rPr>
              <a:t>to achieve “operational benchmarks” provided in ABA </a:t>
            </a:r>
            <a:r>
              <a:rPr lang="en-US" sz="1600" i="1" dirty="0">
                <a:latin typeface="+mn-lt"/>
                <a:ea typeface="Calibri"/>
                <a:cs typeface="Times New Roman"/>
              </a:rPr>
              <a:t>Commentary</a:t>
            </a:r>
            <a:r>
              <a:rPr lang="en-US" sz="1600" dirty="0">
                <a:latin typeface="+mn-lt"/>
                <a:ea typeface="Calibri"/>
                <a:cs typeface="Times New Roman"/>
              </a:rPr>
              <a:t>; and</a:t>
            </a:r>
          </a:p>
          <a:p>
            <a:pPr marL="342900" marR="0" lvl="0" indent="-342900">
              <a:spcBef>
                <a:spcPts val="0"/>
              </a:spcBef>
              <a:spcAft>
                <a:spcPts val="0"/>
              </a:spcAft>
              <a:buFont typeface="Symbol"/>
              <a:buChar char=""/>
            </a:pPr>
            <a:r>
              <a:rPr lang="en-US" sz="1600" dirty="0" smtClean="0">
                <a:latin typeface="+mn-lt"/>
                <a:ea typeface="Calibri"/>
                <a:cs typeface="Times New Roman"/>
              </a:rPr>
              <a:t>Areas </a:t>
            </a:r>
            <a:r>
              <a:rPr lang="en-US" sz="1600" dirty="0">
                <a:latin typeface="+mn-lt"/>
                <a:ea typeface="Calibri"/>
                <a:cs typeface="Times New Roman"/>
              </a:rPr>
              <a:t>for which technical assistance could enhance </a:t>
            </a:r>
            <a:r>
              <a:rPr lang="en-US" sz="1600" dirty="0" smtClean="0">
                <a:latin typeface="+mn-lt"/>
                <a:ea typeface="Calibri"/>
                <a:cs typeface="Times New Roman"/>
              </a:rPr>
              <a:t>adherence (component </a:t>
            </a:r>
            <a:r>
              <a:rPr lang="en-US" sz="1600" dirty="0">
                <a:latin typeface="+mn-lt"/>
                <a:ea typeface="Calibri"/>
                <a:cs typeface="Times New Roman"/>
              </a:rPr>
              <a:t>of Bureau of Justice Assistance Right to Counsel Technical Assistance and Training Initiative</a:t>
            </a:r>
            <a:r>
              <a:rPr lang="en-US" sz="1600" dirty="0" smtClean="0">
                <a:latin typeface="+mn-lt"/>
                <a:ea typeface="Calibri"/>
                <a:cs typeface="Times New Roman"/>
              </a:rPr>
              <a:t>). </a:t>
            </a:r>
            <a:endParaRPr lang="en-US" sz="1600" dirty="0">
              <a:latin typeface="+mn-lt"/>
              <a:ea typeface="Calibri"/>
              <a:cs typeface="Times New Roman"/>
            </a:endParaRPr>
          </a:p>
        </p:txBody>
      </p:sp>
      <p:sp>
        <p:nvSpPr>
          <p:cNvPr id="12" name="Rectangle 1"/>
          <p:cNvSpPr>
            <a:spLocks noChangeArrowheads="1"/>
          </p:cNvSpPr>
          <p:nvPr/>
        </p:nvSpPr>
        <p:spPr bwMode="auto">
          <a:xfrm>
            <a:off x="608463" y="3161957"/>
            <a:ext cx="8001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Purpose of the Survey</a:t>
            </a:r>
            <a:endParaRPr lang="en-US" sz="2000" b="1" u="sng" dirty="0">
              <a:latin typeface="+mn-lt"/>
            </a:endParaRPr>
          </a:p>
        </p:txBody>
      </p:sp>
    </p:spTree>
    <p:extLst>
      <p:ext uri="{BB962C8B-B14F-4D97-AF65-F5344CB8AC3E}">
        <p14:creationId xmlns:p14="http://schemas.microsoft.com/office/powerpoint/2010/main" val="357746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490426" y="1143000"/>
            <a:ext cx="8163147"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1500" b="1" i="1" u="sng" dirty="0">
                <a:latin typeface="+mn-lt"/>
              </a:rPr>
              <a:t>Principle One: </a:t>
            </a:r>
            <a:r>
              <a:rPr lang="en-US" sz="1500" b="1" i="1" dirty="0">
                <a:latin typeface="+mn-lt"/>
              </a:rPr>
              <a:t>The defense function, including the selection, funding, and payment of defense counsel, is independent.</a:t>
            </a:r>
            <a:endParaRPr lang="en-US" sz="1500" dirty="0">
              <a:latin typeface="+mn-lt"/>
            </a:endParaRPr>
          </a:p>
          <a:p>
            <a:pPr>
              <a:spcAft>
                <a:spcPts val="600"/>
              </a:spcAft>
            </a:pPr>
            <a:r>
              <a:rPr lang="en-US" sz="1500" b="1" u="sng" dirty="0">
                <a:latin typeface="+mn-lt"/>
              </a:rPr>
              <a:t>Commentary: </a:t>
            </a:r>
            <a:r>
              <a:rPr lang="en-US" sz="1500" dirty="0">
                <a:latin typeface="+mn-lt"/>
              </a:rPr>
              <a:t>The public defense function should be independent from political influence and subject to judicial supervision only in the same manner and to the same extent as retained counsel.  To safeguard independence and to promote efficiency and quality services a nonpartisan board should oversee defender, assigned counsel, or contract </a:t>
            </a:r>
            <a:r>
              <a:rPr lang="en-US" sz="1500" dirty="0" smtClean="0">
                <a:latin typeface="+mn-lt"/>
              </a:rPr>
              <a:t>systems</a:t>
            </a:r>
            <a:r>
              <a:rPr lang="en-US" sz="1500" dirty="0">
                <a:latin typeface="+mn-lt"/>
              </a:rPr>
              <a:t>.  Removing oversight from the judiciary ensures judicial independence from undue political pressures and is an important means of furthering the independence of public defense.  The selection of the chief defender and staff should be made on the basis of merit, and recruitment of attorneys should involve special efforts aimed at achieving diversity in attorney staff</a:t>
            </a:r>
            <a:r>
              <a:rPr lang="en-US" sz="1500" dirty="0" smtClean="0">
                <a:latin typeface="+mn-lt"/>
              </a:rPr>
              <a:t>.</a:t>
            </a:r>
          </a:p>
          <a:p>
            <a:endParaRPr lang="en-US" sz="1600" dirty="0">
              <a:latin typeface="+mn-lt"/>
            </a:endParaRPr>
          </a:p>
          <a:p>
            <a:pPr>
              <a:spcAft>
                <a:spcPts val="600"/>
              </a:spcAft>
            </a:pPr>
            <a:r>
              <a:rPr lang="en-US" sz="1500" b="1" i="1" u="sng" dirty="0">
                <a:latin typeface="+mn-lt"/>
              </a:rPr>
              <a:t>Principle Two</a:t>
            </a:r>
            <a:r>
              <a:rPr lang="en-US" sz="1500" b="1" i="1" dirty="0">
                <a:latin typeface="+mn-lt"/>
              </a:rPr>
              <a:t>:  Where the caseload is sufficiently high, the public defender delivery system consists of both a defender office and the active participation of the private bar</a:t>
            </a:r>
            <a:endParaRPr lang="en-US" sz="1500" dirty="0">
              <a:latin typeface="+mn-lt"/>
            </a:endParaRPr>
          </a:p>
          <a:p>
            <a:pPr>
              <a:spcAft>
                <a:spcPts val="600"/>
              </a:spcAft>
            </a:pPr>
            <a:r>
              <a:rPr lang="en-US" sz="1500" b="1" u="sng" dirty="0">
                <a:latin typeface="+mn-lt"/>
              </a:rPr>
              <a:t>Commentary:  </a:t>
            </a:r>
            <a:r>
              <a:rPr lang="en-US" sz="1500" dirty="0">
                <a:latin typeface="+mn-lt"/>
              </a:rPr>
              <a:t>The private bar participation may include part-time defenders, a controlled assigned counsel plan, or contracts for services.  The appointment process should never be ad hoc, but should be according to a coordinated plan directed by a full-time administrator who is also an attorney familiar with the varied requirements of practice in the jurisdiction.  Since the responsibility to provide defense services rests with the state, there should be state funding and a statewide structure responsible for ensuring uniform quality statewide.</a:t>
            </a:r>
          </a:p>
        </p:txBody>
      </p:sp>
      <p:sp>
        <p:nvSpPr>
          <p:cNvPr id="10" name="Title 1"/>
          <p:cNvSpPr txBox="1">
            <a:spLocks/>
          </p:cNvSpPr>
          <p:nvPr/>
        </p:nvSpPr>
        <p:spPr>
          <a:xfrm>
            <a:off x="4953000" y="6453592"/>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1" name="Rectangle 1"/>
          <p:cNvSpPr>
            <a:spLocks noChangeArrowheads="1"/>
          </p:cNvSpPr>
          <p:nvPr/>
        </p:nvSpPr>
        <p:spPr bwMode="auto">
          <a:xfrm>
            <a:off x="152400" y="656540"/>
            <a:ext cx="861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ABA: </a:t>
            </a:r>
            <a:r>
              <a:rPr lang="en-US" sz="2000" b="1" i="1" u="sng" dirty="0" smtClean="0">
                <a:latin typeface="+mn-lt"/>
              </a:rPr>
              <a:t>Ten Principles of a Public Delivery System</a:t>
            </a:r>
            <a:r>
              <a:rPr lang="en-US" sz="2000" b="1" u="sng" dirty="0" smtClean="0">
                <a:latin typeface="+mn-lt"/>
              </a:rPr>
              <a:t>. February 2002</a:t>
            </a:r>
            <a:endParaRPr lang="en-US" sz="2000" b="1" u="sng" dirty="0">
              <a:latin typeface="+mn-lt"/>
            </a:endParaRPr>
          </a:p>
        </p:txBody>
      </p:sp>
    </p:spTree>
    <p:extLst>
      <p:ext uri="{BB962C8B-B14F-4D97-AF65-F5344CB8AC3E}">
        <p14:creationId xmlns:p14="http://schemas.microsoft.com/office/powerpoint/2010/main" val="11493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490425" y="1297172"/>
            <a:ext cx="8163147" cy="3770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1600" b="1" i="1" u="sng" dirty="0">
                <a:latin typeface="+mn-lt"/>
              </a:rPr>
              <a:t>Principle Three</a:t>
            </a:r>
            <a:r>
              <a:rPr lang="en-US" sz="1600" b="1" i="1" dirty="0">
                <a:latin typeface="+mn-lt"/>
              </a:rPr>
              <a:t>:  Clients are screened for eligibility, and defense counsel is assigned and notified of appointment, as soon as feasible after clients’ arrest, detention, or request for counsel</a:t>
            </a:r>
            <a:endParaRPr lang="en-US" sz="1600" dirty="0">
              <a:latin typeface="+mn-lt"/>
            </a:endParaRPr>
          </a:p>
          <a:p>
            <a:pPr>
              <a:spcAft>
                <a:spcPts val="600"/>
              </a:spcAft>
            </a:pPr>
            <a:r>
              <a:rPr lang="en-US" sz="1600" b="1" u="sng" dirty="0">
                <a:latin typeface="+mn-lt"/>
              </a:rPr>
              <a:t>Commentary:</a:t>
            </a:r>
            <a:r>
              <a:rPr lang="en-US" sz="1600" b="1" dirty="0">
                <a:latin typeface="+mn-lt"/>
              </a:rPr>
              <a:t> </a:t>
            </a:r>
            <a:r>
              <a:rPr lang="en-US" sz="1600" dirty="0">
                <a:latin typeface="+mn-lt"/>
              </a:rPr>
              <a:t>Counsel should be furnished upon arrest, detention or request, and usually within 24 hours thereafter</a:t>
            </a:r>
            <a:r>
              <a:rPr lang="en-US" sz="1600" dirty="0" smtClean="0">
                <a:latin typeface="+mn-lt"/>
              </a:rPr>
              <a:t>.</a:t>
            </a:r>
          </a:p>
          <a:p>
            <a:endParaRPr lang="en-US" sz="1600" dirty="0">
              <a:latin typeface="+mn-lt"/>
            </a:endParaRPr>
          </a:p>
          <a:p>
            <a:pPr>
              <a:spcAft>
                <a:spcPts val="600"/>
              </a:spcAft>
            </a:pPr>
            <a:r>
              <a:rPr lang="en-US" sz="1600" b="1" i="1" u="sng" dirty="0">
                <a:latin typeface="+mn-lt"/>
              </a:rPr>
              <a:t>Principle Four:</a:t>
            </a:r>
            <a:r>
              <a:rPr lang="en-US" sz="1600" b="1" i="1" dirty="0">
                <a:latin typeface="+mn-lt"/>
              </a:rPr>
              <a:t> Defense counsel is provided sufficient time and a confidential space within which to meet with the client</a:t>
            </a:r>
            <a:endParaRPr lang="en-US" sz="1600" dirty="0">
              <a:latin typeface="+mn-lt"/>
            </a:endParaRPr>
          </a:p>
          <a:p>
            <a:pPr>
              <a:spcAft>
                <a:spcPts val="600"/>
              </a:spcAft>
            </a:pPr>
            <a:r>
              <a:rPr lang="en-US" sz="1600" b="1" u="sng" dirty="0">
                <a:latin typeface="+mn-lt"/>
              </a:rPr>
              <a:t>Commentary:</a:t>
            </a:r>
            <a:r>
              <a:rPr lang="en-US" sz="1600" b="1" dirty="0">
                <a:latin typeface="+mn-lt"/>
              </a:rPr>
              <a:t> </a:t>
            </a:r>
            <a:r>
              <a:rPr lang="en-US" sz="1600" dirty="0">
                <a:latin typeface="+mn-lt"/>
              </a:rPr>
              <a:t>Counsel should interview the client as soon as practicable before the preliminary examination or the trial date.  Counsel should have confidential access to the client for the full exchange of legal, procedural, and factual information between counsel and client.  To ensure confidential communications, private meeting space should be available in jails, prisons, courthouses, and other places where defendants must confer with counsel.</a:t>
            </a:r>
          </a:p>
        </p:txBody>
      </p:sp>
      <p:sp>
        <p:nvSpPr>
          <p:cNvPr id="10" name="Title 1"/>
          <p:cNvSpPr txBox="1">
            <a:spLocks/>
          </p:cNvSpPr>
          <p:nvPr/>
        </p:nvSpPr>
        <p:spPr>
          <a:xfrm>
            <a:off x="4953000" y="6453592"/>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1" name="Rectangle 1"/>
          <p:cNvSpPr>
            <a:spLocks noChangeArrowheads="1"/>
          </p:cNvSpPr>
          <p:nvPr/>
        </p:nvSpPr>
        <p:spPr bwMode="auto">
          <a:xfrm>
            <a:off x="152400" y="656540"/>
            <a:ext cx="861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ABA: </a:t>
            </a:r>
            <a:r>
              <a:rPr lang="en-US" sz="2000" b="1" i="1" u="sng" dirty="0" smtClean="0">
                <a:latin typeface="+mn-lt"/>
              </a:rPr>
              <a:t>Ten Principles of a Public Delivery System</a:t>
            </a:r>
            <a:r>
              <a:rPr lang="en-US" sz="2000" b="1" u="sng" dirty="0" smtClean="0">
                <a:latin typeface="+mn-lt"/>
              </a:rPr>
              <a:t>. February 2002</a:t>
            </a:r>
            <a:endParaRPr lang="en-US" sz="2000" b="1" u="sng" dirty="0">
              <a:latin typeface="+mn-lt"/>
            </a:endParaRPr>
          </a:p>
        </p:txBody>
      </p:sp>
      <p:sp>
        <p:nvSpPr>
          <p:cNvPr id="7" name="Title 1"/>
          <p:cNvSpPr txBox="1">
            <a:spLocks/>
          </p:cNvSpPr>
          <p:nvPr/>
        </p:nvSpPr>
        <p:spPr>
          <a:xfrm>
            <a:off x="7586773" y="1056650"/>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427247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490425" y="1129057"/>
            <a:ext cx="8163147"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1500" b="1" i="1" u="sng" dirty="0">
                <a:latin typeface="+mn-lt"/>
              </a:rPr>
              <a:t>Principle Five</a:t>
            </a:r>
            <a:r>
              <a:rPr lang="en-US" sz="1500" b="1" i="1" dirty="0">
                <a:latin typeface="+mn-lt"/>
              </a:rPr>
              <a:t>:  Defense counsel’s workload is controlled to permit the rendering of quality representation</a:t>
            </a:r>
            <a:endParaRPr lang="en-US" sz="1500" dirty="0">
              <a:latin typeface="+mn-lt"/>
            </a:endParaRPr>
          </a:p>
          <a:p>
            <a:pPr>
              <a:spcAft>
                <a:spcPts val="0"/>
              </a:spcAft>
            </a:pPr>
            <a:r>
              <a:rPr lang="en-US" sz="1500" b="1" u="sng" dirty="0">
                <a:latin typeface="+mn-lt"/>
              </a:rPr>
              <a:t>Commentary:</a:t>
            </a:r>
            <a:r>
              <a:rPr lang="en-US" sz="1500" b="1" dirty="0">
                <a:latin typeface="+mn-lt"/>
              </a:rPr>
              <a:t> </a:t>
            </a:r>
            <a:r>
              <a:rPr lang="en-US" sz="1500" dirty="0">
                <a:latin typeface="+mn-lt"/>
              </a:rPr>
              <a:t>Counsel’s workload, including appointed and other work, should never be so large as to interfere with the rendering of quality representation or lead to the breach of ethical obligations, and counsel is obligated to decline appointments above such levels.  National caseload standards should in no event be exceeded, but the concept of workload (i.e. caseload adjusted by factors such as case complexity, support services, and an attorney’s nonrepresentational duties) is a more accurate measurement.</a:t>
            </a:r>
          </a:p>
          <a:p>
            <a:endParaRPr lang="en-US" sz="1500" b="1" u="sng" dirty="0" smtClean="0">
              <a:latin typeface="+mn-lt"/>
            </a:endParaRPr>
          </a:p>
          <a:p>
            <a:pPr>
              <a:spcAft>
                <a:spcPts val="600"/>
              </a:spcAft>
            </a:pPr>
            <a:r>
              <a:rPr lang="en-US" sz="1500" b="1" i="1" u="sng" dirty="0" smtClean="0">
                <a:latin typeface="+mn-lt"/>
              </a:rPr>
              <a:t>Principle </a:t>
            </a:r>
            <a:r>
              <a:rPr lang="en-US" sz="1500" b="1" i="1" u="sng" dirty="0">
                <a:latin typeface="+mn-lt"/>
              </a:rPr>
              <a:t>Six</a:t>
            </a:r>
            <a:r>
              <a:rPr lang="en-US" sz="1500" b="1" u="sng" dirty="0">
                <a:latin typeface="+mn-lt"/>
              </a:rPr>
              <a:t>:</a:t>
            </a:r>
            <a:r>
              <a:rPr lang="en-US" sz="1500" b="1" dirty="0">
                <a:latin typeface="+mn-lt"/>
              </a:rPr>
              <a:t>  </a:t>
            </a:r>
            <a:r>
              <a:rPr lang="en-US" sz="1500" b="1" i="1" dirty="0">
                <a:latin typeface="+mn-lt"/>
              </a:rPr>
              <a:t>Defense counsel’s ability, training, and experience match the complexity of the case   </a:t>
            </a:r>
            <a:endParaRPr lang="en-US" sz="1500" dirty="0">
              <a:latin typeface="+mn-lt"/>
            </a:endParaRPr>
          </a:p>
          <a:p>
            <a:pPr>
              <a:spcAft>
                <a:spcPts val="0"/>
              </a:spcAft>
            </a:pPr>
            <a:r>
              <a:rPr lang="en-US" sz="1500" b="1" u="sng" dirty="0" smtClean="0">
                <a:latin typeface="+mn-lt"/>
              </a:rPr>
              <a:t>Commentary</a:t>
            </a:r>
            <a:r>
              <a:rPr lang="en-US" sz="1500" b="1" u="sng" dirty="0">
                <a:latin typeface="+mn-lt"/>
              </a:rPr>
              <a:t>: </a:t>
            </a:r>
            <a:r>
              <a:rPr lang="en-US" sz="1500" dirty="0">
                <a:latin typeface="+mn-lt"/>
              </a:rPr>
              <a:t>Counsel should never be assigned a case that counsel lacks the experience or training to handle competently, and counsel is obligated to refuse appointment if unable to provide ethical, high quality representation</a:t>
            </a:r>
            <a:r>
              <a:rPr lang="en-US" sz="1500" dirty="0" smtClean="0">
                <a:latin typeface="+mn-lt"/>
              </a:rPr>
              <a:t>.</a:t>
            </a:r>
          </a:p>
          <a:p>
            <a:endParaRPr lang="en-US" sz="1500" b="1" i="1" u="sng" dirty="0" smtClean="0">
              <a:latin typeface="+mn-lt"/>
            </a:endParaRPr>
          </a:p>
          <a:p>
            <a:pPr>
              <a:spcAft>
                <a:spcPts val="600"/>
              </a:spcAft>
            </a:pPr>
            <a:r>
              <a:rPr lang="en-US" sz="1500" b="1" i="1" u="sng" dirty="0" smtClean="0">
                <a:latin typeface="+mn-lt"/>
              </a:rPr>
              <a:t>Principle </a:t>
            </a:r>
            <a:r>
              <a:rPr lang="en-US" sz="1500" b="1" i="1" u="sng" dirty="0">
                <a:latin typeface="+mn-lt"/>
              </a:rPr>
              <a:t>Seven</a:t>
            </a:r>
            <a:r>
              <a:rPr lang="en-US" sz="1500" b="1" dirty="0">
                <a:latin typeface="+mn-lt"/>
              </a:rPr>
              <a:t>: </a:t>
            </a:r>
            <a:r>
              <a:rPr lang="en-US" sz="1500" b="1" i="1" dirty="0">
                <a:latin typeface="+mn-lt"/>
              </a:rPr>
              <a:t>The same attorney continuously represents the client until completion of the case</a:t>
            </a:r>
            <a:endParaRPr lang="en-US" sz="1500" dirty="0">
              <a:latin typeface="+mn-lt"/>
            </a:endParaRPr>
          </a:p>
          <a:p>
            <a:pPr>
              <a:spcAft>
                <a:spcPts val="600"/>
              </a:spcAft>
            </a:pPr>
            <a:r>
              <a:rPr lang="en-US" sz="1500" b="1" u="sng" dirty="0">
                <a:latin typeface="+mn-lt"/>
              </a:rPr>
              <a:t>Commentary:</a:t>
            </a:r>
            <a:r>
              <a:rPr lang="en-US" sz="1500" dirty="0">
                <a:latin typeface="+mn-lt"/>
              </a:rPr>
              <a:t> Often referred to as “vertical representation” the same attorney should continuously represent the client from initial assignment through the trial and sentencing.  The attorney assigned for the direct appeal should represent the client throughout the direct appeal</a:t>
            </a:r>
            <a:r>
              <a:rPr lang="en-US" sz="1500" b="1" dirty="0" smtClean="0">
                <a:latin typeface="+mn-lt"/>
              </a:rPr>
              <a:t>.</a:t>
            </a:r>
            <a:endParaRPr lang="en-US" sz="1500" dirty="0">
              <a:latin typeface="+mn-lt"/>
            </a:endParaRPr>
          </a:p>
        </p:txBody>
      </p:sp>
      <p:sp>
        <p:nvSpPr>
          <p:cNvPr id="10" name="Title 1"/>
          <p:cNvSpPr txBox="1">
            <a:spLocks/>
          </p:cNvSpPr>
          <p:nvPr/>
        </p:nvSpPr>
        <p:spPr>
          <a:xfrm>
            <a:off x="4953000" y="6453592"/>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1" name="Rectangle 1"/>
          <p:cNvSpPr>
            <a:spLocks noChangeArrowheads="1"/>
          </p:cNvSpPr>
          <p:nvPr/>
        </p:nvSpPr>
        <p:spPr bwMode="auto">
          <a:xfrm>
            <a:off x="186559" y="656540"/>
            <a:ext cx="861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ABA: </a:t>
            </a:r>
            <a:r>
              <a:rPr lang="en-US" sz="2000" b="1" i="1" u="sng" dirty="0" smtClean="0">
                <a:latin typeface="+mn-lt"/>
              </a:rPr>
              <a:t>Ten Principles of a Public Delivery System</a:t>
            </a:r>
            <a:r>
              <a:rPr lang="en-US" sz="2000" b="1" u="sng" dirty="0" smtClean="0">
                <a:latin typeface="+mn-lt"/>
              </a:rPr>
              <a:t>. February 2002</a:t>
            </a:r>
            <a:endParaRPr lang="en-US" sz="2000" b="1" u="sng" dirty="0">
              <a:latin typeface="+mn-lt"/>
            </a:endParaRPr>
          </a:p>
        </p:txBody>
      </p:sp>
      <p:sp>
        <p:nvSpPr>
          <p:cNvPr id="7" name="Title 1"/>
          <p:cNvSpPr txBox="1">
            <a:spLocks/>
          </p:cNvSpPr>
          <p:nvPr/>
        </p:nvSpPr>
        <p:spPr>
          <a:xfrm>
            <a:off x="7919545" y="976657"/>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70413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490426" y="1386598"/>
            <a:ext cx="8163147" cy="4355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1600" b="1" i="1" u="sng" dirty="0">
                <a:latin typeface="+mn-lt"/>
              </a:rPr>
              <a:t>Principle Eight:</a:t>
            </a:r>
            <a:r>
              <a:rPr lang="en-US" sz="1600" b="1" i="1" dirty="0">
                <a:latin typeface="+mn-lt"/>
              </a:rPr>
              <a:t>  There is parity between defense counsel and the prosecution with respect to resource and defense counsel is included as an equal partner in the justice system</a:t>
            </a:r>
            <a:endParaRPr lang="en-US" sz="1600" dirty="0">
              <a:latin typeface="+mn-lt"/>
            </a:endParaRPr>
          </a:p>
          <a:p>
            <a:pPr>
              <a:spcAft>
                <a:spcPts val="600"/>
              </a:spcAft>
            </a:pPr>
            <a:r>
              <a:rPr lang="en-US" sz="1600" b="1" u="sng" dirty="0">
                <a:latin typeface="+mn-lt"/>
              </a:rPr>
              <a:t>Commentary:</a:t>
            </a:r>
            <a:r>
              <a:rPr lang="en-US" sz="1600" dirty="0">
                <a:latin typeface="+mn-lt"/>
              </a:rPr>
              <a:t> There should be parity of workload, salaries and other resources (such as benefits, technology, facilities, legal research, support staff, paralegals, investigators, and access to forensic services and experts) between prosecution and public defense.  Assigned counsel should be paid a reasonable fee in addition to actual overhead and expenses.  Contracts with private attorneys for public defense services should never be let primarily on the basis of cost; they should specify performance requirements and the anticipated workload, provide an overflow or funding mechanism for excess, unusual, or complex cases, and separately fund expert, investigative, and other litigation support services.  No part of the justice system should be expanded or the workload increased without consideration of the impact that expansion will have on the balance and on the other components the justice system.  Public defense should participate as an equal partner in improving the justice system.  This principle assumes that the prosecutor is adequately funded and supported in all respects, so that securing parity will mean that defense counsel is able to provide quality legal representation.</a:t>
            </a:r>
          </a:p>
        </p:txBody>
      </p:sp>
      <p:sp>
        <p:nvSpPr>
          <p:cNvPr id="10" name="Title 1"/>
          <p:cNvSpPr txBox="1">
            <a:spLocks/>
          </p:cNvSpPr>
          <p:nvPr/>
        </p:nvSpPr>
        <p:spPr>
          <a:xfrm>
            <a:off x="4953000" y="5991962"/>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
        <p:nvSpPr>
          <p:cNvPr id="11" name="Rectangle 1"/>
          <p:cNvSpPr>
            <a:spLocks noChangeArrowheads="1"/>
          </p:cNvSpPr>
          <p:nvPr/>
        </p:nvSpPr>
        <p:spPr bwMode="auto">
          <a:xfrm>
            <a:off x="186559" y="787563"/>
            <a:ext cx="861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ABA: </a:t>
            </a:r>
            <a:r>
              <a:rPr lang="en-US" sz="2000" b="1" i="1" u="sng" dirty="0" smtClean="0">
                <a:latin typeface="+mn-lt"/>
              </a:rPr>
              <a:t>Ten Principles of a Public Delivery System</a:t>
            </a:r>
            <a:r>
              <a:rPr lang="en-US" sz="2000" b="1" u="sng" dirty="0" smtClean="0">
                <a:latin typeface="+mn-lt"/>
              </a:rPr>
              <a:t>. February 2002</a:t>
            </a:r>
            <a:endParaRPr lang="en-US" sz="2000" b="1" u="sng" dirty="0">
              <a:latin typeface="+mn-lt"/>
            </a:endParaRPr>
          </a:p>
        </p:txBody>
      </p:sp>
      <p:sp>
        <p:nvSpPr>
          <p:cNvPr id="7" name="Title 1"/>
          <p:cNvSpPr txBox="1">
            <a:spLocks/>
          </p:cNvSpPr>
          <p:nvPr/>
        </p:nvSpPr>
        <p:spPr>
          <a:xfrm>
            <a:off x="7886317" y="1209050"/>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1119943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490426" y="1658634"/>
            <a:ext cx="8163147"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1600" b="1" i="1" u="sng" dirty="0">
                <a:latin typeface="+mn-lt"/>
              </a:rPr>
              <a:t>Principle Nine</a:t>
            </a:r>
            <a:r>
              <a:rPr lang="en-US" sz="1600" b="1" dirty="0">
                <a:latin typeface="+mn-lt"/>
              </a:rPr>
              <a:t>: </a:t>
            </a:r>
            <a:r>
              <a:rPr lang="en-US" sz="1600" b="1" i="1" dirty="0">
                <a:latin typeface="+mn-lt"/>
              </a:rPr>
              <a:t>Defense counsel is provided with and required to attend continuing legal education</a:t>
            </a:r>
            <a:endParaRPr lang="en-US" sz="1600" dirty="0">
              <a:latin typeface="+mn-lt"/>
            </a:endParaRPr>
          </a:p>
          <a:p>
            <a:pPr>
              <a:spcAft>
                <a:spcPts val="600"/>
              </a:spcAft>
            </a:pPr>
            <a:r>
              <a:rPr lang="en-US" sz="1600" b="1" u="sng" dirty="0">
                <a:latin typeface="+mn-lt"/>
              </a:rPr>
              <a:t>Commentary:</a:t>
            </a:r>
            <a:r>
              <a:rPr lang="en-US" sz="1600" dirty="0">
                <a:latin typeface="+mn-lt"/>
              </a:rPr>
              <a:t> Counsel and staff providing defense services should have systematic and comprehensive training appropriate to their areas of practice and at least equal to that received by prosecutors</a:t>
            </a:r>
            <a:r>
              <a:rPr lang="en-US" sz="1600" dirty="0" smtClean="0">
                <a:latin typeface="+mn-lt"/>
              </a:rPr>
              <a:t>.</a:t>
            </a:r>
          </a:p>
          <a:p>
            <a:endParaRPr lang="en-US" sz="1600" dirty="0">
              <a:latin typeface="+mn-lt"/>
            </a:endParaRPr>
          </a:p>
          <a:p>
            <a:pPr>
              <a:spcAft>
                <a:spcPts val="600"/>
              </a:spcAft>
            </a:pPr>
            <a:r>
              <a:rPr lang="en-US" sz="1600" b="1" i="1" u="sng" dirty="0">
                <a:latin typeface="+mn-lt"/>
              </a:rPr>
              <a:t>Principle Ten</a:t>
            </a:r>
            <a:r>
              <a:rPr lang="en-US" sz="1600" b="1" dirty="0">
                <a:latin typeface="+mn-lt"/>
              </a:rPr>
              <a:t>: </a:t>
            </a:r>
            <a:r>
              <a:rPr lang="en-US" sz="1600" b="1" i="1" dirty="0">
                <a:latin typeface="+mn-lt"/>
              </a:rPr>
              <a:t>Defense counsel is supervised and systematically reviewed for quality and efficiency according to national and locally adopted standards</a:t>
            </a:r>
            <a:endParaRPr lang="en-US" sz="1600" dirty="0">
              <a:latin typeface="+mn-lt"/>
            </a:endParaRPr>
          </a:p>
          <a:p>
            <a:pPr>
              <a:spcAft>
                <a:spcPts val="600"/>
              </a:spcAft>
            </a:pPr>
            <a:r>
              <a:rPr lang="en-US" sz="1600" b="1" u="sng" dirty="0">
                <a:latin typeface="+mn-lt"/>
              </a:rPr>
              <a:t>Commentary:</a:t>
            </a:r>
            <a:r>
              <a:rPr lang="en-US" sz="1600" dirty="0">
                <a:latin typeface="+mn-lt"/>
              </a:rPr>
              <a:t> The defender office (both professional and support staff), assigned counsel, or contract defenders should be supervised and periodically evaluated for competence and efficiency.</a:t>
            </a:r>
          </a:p>
        </p:txBody>
      </p:sp>
      <p:sp>
        <p:nvSpPr>
          <p:cNvPr id="11" name="Rectangle 1"/>
          <p:cNvSpPr>
            <a:spLocks noChangeArrowheads="1"/>
          </p:cNvSpPr>
          <p:nvPr/>
        </p:nvSpPr>
        <p:spPr bwMode="auto">
          <a:xfrm>
            <a:off x="186559" y="986905"/>
            <a:ext cx="861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u="sng" dirty="0" smtClean="0">
                <a:latin typeface="+mn-lt"/>
              </a:rPr>
              <a:t>ABA: </a:t>
            </a:r>
            <a:r>
              <a:rPr lang="en-US" sz="2000" b="1" i="1" u="sng" dirty="0" smtClean="0">
                <a:latin typeface="+mn-lt"/>
              </a:rPr>
              <a:t>Ten Principles of a Public Delivery System</a:t>
            </a:r>
            <a:r>
              <a:rPr lang="en-US" sz="2000" b="1" u="sng" dirty="0" smtClean="0">
                <a:latin typeface="+mn-lt"/>
              </a:rPr>
              <a:t>. February 2002</a:t>
            </a:r>
            <a:endParaRPr lang="en-US" sz="2000" b="1" u="sng" dirty="0">
              <a:latin typeface="+mn-lt"/>
            </a:endParaRPr>
          </a:p>
        </p:txBody>
      </p:sp>
      <p:sp>
        <p:nvSpPr>
          <p:cNvPr id="7" name="Title 1"/>
          <p:cNvSpPr txBox="1">
            <a:spLocks/>
          </p:cNvSpPr>
          <p:nvPr/>
        </p:nvSpPr>
        <p:spPr>
          <a:xfrm>
            <a:off x="7886317" y="1387015"/>
            <a:ext cx="1066800" cy="304800"/>
          </a:xfrm>
          <a:prstGeom prst="rect">
            <a:avLst/>
          </a:prstGeom>
        </p:spPr>
        <p:txBody>
          <a:bodyPr vert="horz" lIns="91440" tIns="45720" rIns="91440" bIns="45720" rtlCol="0" anchor="ctr">
            <a:noAutofit/>
          </a:bodyPr>
          <a:lstStyle/>
          <a:p>
            <a:r>
              <a:rPr lang="en-US" sz="1200" b="1" dirty="0" smtClean="0">
                <a:latin typeface="Garamond" pitchFamily="18" charset="0"/>
              </a:rPr>
              <a:t>(Continued)</a:t>
            </a:r>
            <a:endParaRPr lang="en-US" sz="1500" b="1" dirty="0">
              <a:latin typeface="Garamond" pitchFamily="18" charset="0"/>
            </a:endParaRPr>
          </a:p>
        </p:txBody>
      </p:sp>
    </p:spTree>
    <p:extLst>
      <p:ext uri="{BB962C8B-B14F-4D97-AF65-F5344CB8AC3E}">
        <p14:creationId xmlns:p14="http://schemas.microsoft.com/office/powerpoint/2010/main" val="3104515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152400" y="5943600"/>
            <a:ext cx="8839200" cy="685800"/>
          </a:xfrm>
          <a:prstGeom prst="rect">
            <a:avLst/>
          </a:prstGeom>
          <a:noFill/>
          <a:ln w="9525">
            <a:noFill/>
            <a:miter lim="800000"/>
            <a:headEnd/>
            <a:tailEnd/>
          </a:ln>
        </p:spPr>
      </p:pic>
      <p:pic>
        <p:nvPicPr>
          <p:cNvPr id="8" name="Picture 7"/>
          <p:cNvPicPr/>
          <p:nvPr/>
        </p:nvPicPr>
        <p:blipFill>
          <a:blip r:embed="rId3" cstate="print"/>
          <a:stretch>
            <a:fillRect/>
          </a:stretch>
        </p:blipFill>
        <p:spPr bwMode="auto">
          <a:xfrm>
            <a:off x="6962492" y="5981599"/>
            <a:ext cx="2029108" cy="724001"/>
          </a:xfrm>
          <a:prstGeom prst="rect">
            <a:avLst/>
          </a:prstGeom>
          <a:noFill/>
          <a:ln>
            <a:noFill/>
          </a:ln>
        </p:spPr>
      </p:pic>
      <p:sp>
        <p:nvSpPr>
          <p:cNvPr id="1025" name="Rectangle 1"/>
          <p:cNvSpPr>
            <a:spLocks noChangeArrowheads="1"/>
          </p:cNvSpPr>
          <p:nvPr/>
        </p:nvSpPr>
        <p:spPr bwMode="auto">
          <a:xfrm>
            <a:off x="737191" y="1752600"/>
            <a:ext cx="7543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spcAft>
                <a:spcPts val="600"/>
              </a:spcAft>
              <a:buFont typeface="Arial" panose="020B0604020202020204" pitchFamily="34" charset="0"/>
              <a:buChar char="•"/>
            </a:pPr>
            <a:r>
              <a:rPr lang="en-US" dirty="0">
                <a:latin typeface="+mn-lt"/>
              </a:rPr>
              <a:t>Statement of each </a:t>
            </a:r>
            <a:r>
              <a:rPr lang="en-US" i="1" dirty="0" smtClean="0">
                <a:latin typeface="+mn-lt"/>
              </a:rPr>
              <a:t>Principle</a:t>
            </a:r>
          </a:p>
          <a:p>
            <a:pPr lvl="0">
              <a:spcAft>
                <a:spcPts val="600"/>
              </a:spcAft>
            </a:pPr>
            <a:endParaRPr lang="en-US" i="1" dirty="0">
              <a:latin typeface="+mn-lt"/>
            </a:endParaRPr>
          </a:p>
          <a:p>
            <a:pPr marL="285750" lvl="0" indent="-285750">
              <a:spcAft>
                <a:spcPts val="600"/>
              </a:spcAft>
              <a:buFont typeface="Arial" panose="020B0604020202020204" pitchFamily="34" charset="0"/>
              <a:buChar char="•"/>
            </a:pPr>
            <a:r>
              <a:rPr lang="en-US" dirty="0" smtClean="0">
                <a:latin typeface="+mn-lt"/>
              </a:rPr>
              <a:t>Questions </a:t>
            </a:r>
            <a:r>
              <a:rPr lang="en-US" dirty="0">
                <a:latin typeface="+mn-lt"/>
              </a:rPr>
              <a:t>relating to the degree of adherence to selected “operational benchmarks” referenced in the </a:t>
            </a:r>
            <a:r>
              <a:rPr lang="en-US" i="1" dirty="0">
                <a:latin typeface="+mn-lt"/>
              </a:rPr>
              <a:t>Commentary </a:t>
            </a:r>
            <a:r>
              <a:rPr lang="en-US" dirty="0">
                <a:latin typeface="+mn-lt"/>
              </a:rPr>
              <a:t>for each </a:t>
            </a:r>
            <a:r>
              <a:rPr lang="en-US" i="1" dirty="0">
                <a:latin typeface="+mn-lt"/>
              </a:rPr>
              <a:t>Principle</a:t>
            </a:r>
          </a:p>
          <a:p>
            <a:pPr>
              <a:spcAft>
                <a:spcPts val="600"/>
              </a:spcAft>
            </a:pPr>
            <a:r>
              <a:rPr lang="en-US" dirty="0" smtClean="0">
                <a:latin typeface="+mn-lt"/>
              </a:rPr>
              <a:t>      (“</a:t>
            </a:r>
            <a:r>
              <a:rPr lang="en-US" dirty="0">
                <a:latin typeface="+mn-lt"/>
              </a:rPr>
              <a:t>always”, “often”, “sometimes”, “rarely”, “never</a:t>
            </a:r>
            <a:r>
              <a:rPr lang="en-US" dirty="0" smtClean="0">
                <a:latin typeface="+mn-lt"/>
              </a:rPr>
              <a:t>”)</a:t>
            </a:r>
          </a:p>
          <a:p>
            <a:pPr>
              <a:spcAft>
                <a:spcPts val="600"/>
              </a:spcAft>
            </a:pPr>
            <a:endParaRPr lang="en-US" dirty="0">
              <a:latin typeface="+mn-lt"/>
            </a:endParaRPr>
          </a:p>
          <a:p>
            <a:pPr marL="285750" lvl="0" indent="-285750">
              <a:spcAft>
                <a:spcPts val="600"/>
              </a:spcAft>
              <a:buFont typeface="Arial" panose="020B0604020202020204" pitchFamily="34" charset="0"/>
              <a:buChar char="•"/>
            </a:pPr>
            <a:r>
              <a:rPr lang="en-US" dirty="0" smtClean="0">
                <a:latin typeface="+mn-lt"/>
              </a:rPr>
              <a:t>Question </a:t>
            </a:r>
            <a:r>
              <a:rPr lang="en-US" dirty="0">
                <a:latin typeface="+mn-lt"/>
              </a:rPr>
              <a:t>as to  degree to which respondent perceived office adhering to each </a:t>
            </a:r>
            <a:r>
              <a:rPr lang="en-US" i="1" dirty="0">
                <a:latin typeface="+mn-lt"/>
              </a:rPr>
              <a:t>Principle</a:t>
            </a:r>
          </a:p>
          <a:p>
            <a:pPr>
              <a:spcAft>
                <a:spcPts val="600"/>
              </a:spcAft>
            </a:pPr>
            <a:r>
              <a:rPr lang="en-US" dirty="0" smtClean="0">
                <a:latin typeface="+mn-lt"/>
              </a:rPr>
              <a:t>       (“</a:t>
            </a:r>
            <a:r>
              <a:rPr lang="en-US" dirty="0">
                <a:latin typeface="+mn-lt"/>
              </a:rPr>
              <a:t>completely”, “mostly”, “somewhat”, “slightly”, “not at all”)</a:t>
            </a:r>
          </a:p>
        </p:txBody>
      </p:sp>
      <p:sp>
        <p:nvSpPr>
          <p:cNvPr id="11" name="Rectangle 1"/>
          <p:cNvSpPr>
            <a:spLocks noChangeArrowheads="1"/>
          </p:cNvSpPr>
          <p:nvPr/>
        </p:nvSpPr>
        <p:spPr bwMode="auto">
          <a:xfrm>
            <a:off x="822251" y="838201"/>
            <a:ext cx="5791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smtClean="0">
                <a:latin typeface="+mn-lt"/>
              </a:rPr>
              <a:t>Survey Format</a:t>
            </a:r>
            <a:endParaRPr lang="en-US" sz="2000" b="1" u="sng" dirty="0">
              <a:latin typeface="+mn-lt"/>
            </a:endParaRPr>
          </a:p>
        </p:txBody>
      </p:sp>
    </p:spTree>
    <p:extLst>
      <p:ext uri="{BB962C8B-B14F-4D97-AF65-F5344CB8AC3E}">
        <p14:creationId xmlns:p14="http://schemas.microsoft.com/office/powerpoint/2010/main" val="2292689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bjectives&amp;quot;&quot;/&gt;&lt;property id=&quot;20307&quot; value=&quot;257&quot;/&gt;&lt;/object&gt;&lt;object type=&quot;3&quot; unique_id=&quot;10006&quot;&gt;&lt;property id=&quot;20148&quot; value=&quot;5&quot;/&gt;&lt;property id=&quot;20300&quot; value=&quot;Slide 3 - &amp;quot;Grant Requirements&amp;quot;&quot;/&gt;&lt;property id=&quot;20307&quot; value=&quot;258&quot;/&gt;&lt;/object&gt;&lt;object type=&quot;3&quot; unique_id=&quot;10007&quot;&gt;&lt;property id=&quot;20148&quot; value=&quot;5&quot;/&gt;&lt;property id=&quot;20300&quot; value=&quot;Slide 4 - &amp;quot;Grant Requirements&amp;quot;&quot;/&gt;&lt;property id=&quot;20307&quot; value=&quot;259&quot;/&gt;&lt;/object&gt;&lt;object type=&quot;3&quot; unique_id=&quot;10008&quot;&gt;&lt;property id=&quot;20148&quot; value=&quot;5&quot;/&gt;&lt;property id=&quot;20300&quot; value=&quot;Slide 5 - &amp;quot;Grant Requirements&amp;quot;&quot;/&gt;&lt;property id=&quot;20307&quot; value=&quot;314&quot;/&gt;&lt;/object&gt;&lt;object type=&quot;3&quot; unique_id=&quot;10009&quot;&gt;&lt;property id=&quot;20148&quot; value=&quot;5&quot;/&gt;&lt;property id=&quot;20300&quot; value=&quot;Slide 6 - &amp;quot;Funding and Information Flow&amp;quot;&quot;/&gt;&lt;property id=&quot;20307&quot; value=&quot;262&quot;/&gt;&lt;/object&gt;&lt;object type=&quot;3&quot; unique_id=&quot;10010&quot;&gt;&lt;property id=&quot;20148&quot; value=&quot;5&quot;/&gt;&lt;property id=&quot;20300&quot; value=&quot;Slide 7 - &amp;quot;Bureau of Justice Assistance&amp;quot;&quot;/&gt;&lt;property id=&quot;20307&quot; value=&quot;261&quot;/&gt;&lt;/object&gt;&lt;object type=&quot;3&quot; unique_id=&quot;10011&quot;&gt;&lt;property id=&quot;20148&quot; value=&quot;5&quot;/&gt;&lt;property id=&quot;20300&quot; value=&quot;Slide 8 - &amp;quot;Performance Measurement&amp;quot;&quot;/&gt;&lt;property id=&quot;20307&quot; value=&quot;264&quot;/&gt;&lt;/object&gt;&lt;object type=&quot;3&quot; unique_id=&quot;10012&quot;&gt;&lt;property id=&quot;20148&quot; value=&quot;5&quot;/&gt;&lt;property id=&quot;20300&quot; value=&quot;Slide 9 - &amp;quot;Performance Measurement vs. Evaluation&amp;quot;&quot;/&gt;&lt;property id=&quot;20307&quot; value=&quot;265&quot;/&gt;&lt;/object&gt;&lt;object type=&quot;3&quot; unique_id=&quot;10013&quot;&gt;&lt;property id=&quot;20148&quot; value=&quot;5&quot;/&gt;&lt;property id=&quot;20300&quot; value=&quot;Slide 10 - &amp;quot;Performance Measurement and Data Collection&amp;quot;&quot;/&gt;&lt;property id=&quot;20307&quot; value=&quot;266&quot;/&gt;&lt;/object&gt;&lt;object type=&quot;3&quot; unique_id=&quot;10014&quot;&gt;&lt;property id=&quot;20148&quot; value=&quot;5&quot;/&gt;&lt;property id=&quot;20300&quot; value=&quot;Slide 11 - &amp;quot;Building Capacity to Conduct Performance Measurement&amp;quot;&quot;/&gt;&lt;property id=&quot;20307&quot; value=&quot;301&quot;/&gt;&lt;/object&gt;&lt;object type=&quot;3&quot; unique_id=&quot;10015&quot;&gt;&lt;property id=&quot;20148&quot; value=&quot;5&quot;/&gt;&lt;property id=&quot;20300&quot; value=&quot;Slide 12 - &amp;quot;Purpose of Data Collection&amp;quot;&quot;/&gt;&lt;property id=&quot;20307&quot; value=&quot;284&quot;/&gt;&lt;/object&gt;&lt;object type=&quot;3&quot; unique_id=&quot;10016&quot;&gt;&lt;property id=&quot;20148&quot; value=&quot;5&quot;/&gt;&lt;property id=&quot;20300&quot; value=&quot;Slide 13 - &amp;quot;Data Collection&amp;quot;&quot;/&gt;&lt;property id=&quot;20307&quot; value=&quot;271&quot;/&gt;&lt;/object&gt;&lt;object type=&quot;3&quot; unique_id=&quot;10017&quot;&gt;&lt;property id=&quot;20148&quot; value=&quot;5&quot;/&gt;&lt;property id=&quot;20300&quot; value=&quot;Slide 14 - &amp;quot;Data Collection Standards&amp;quot;&quot;/&gt;&lt;property id=&quot;20307&quot; value=&quot;273&quot;/&gt;&lt;/object&gt;&lt;object type=&quot;3&quot; unique_id=&quot;10018&quot;&gt;&lt;property id=&quot;20148&quot; value=&quot;5&quot;/&gt;&lt;property id=&quot;20300&quot; value=&quot;Slide 15 - &amp;quot;Data Collection Standards (cont.)&amp;quot;&quot;/&gt;&lt;property id=&quot;20307&quot; value=&quot;274&quot;/&gt;&lt;/object&gt;&lt;object type=&quot;3&quot; unique_id=&quot;10019&quot;&gt;&lt;property id=&quot;20148&quot; value=&quot;5&quot;/&gt;&lt;property id=&quot;20300&quot; value=&quot;Slide 16 - &amp;quot;Keeping Track of Data&amp;quot;&quot;/&gt;&lt;property id=&quot;20307&quot; value=&quot;275&quot;/&gt;&lt;/object&gt;&lt;object type=&quot;3&quot; unique_id=&quot;10020&quot;&gt;&lt;property id=&quot;20148&quot; value=&quot;5&quot;/&gt;&lt;property id=&quot;20300&quot; value=&quot;Slide 17 - &amp;quot;Performance Measurement Program Assessment&amp;quot;&quot;/&gt;&lt;property id=&quot;20307&quot; value=&quot;276&quot;/&gt;&lt;/object&gt;&lt;object type=&quot;3&quot; unique_id=&quot;10021&quot;&gt;&lt;property id=&quot;20148&quot; value=&quot;5&quot;/&gt;&lt;property id=&quot;20300&quot; value=&quot;Slide 18 - &amp;quot;Reporting Performance Measurement Data&amp;quot;&quot;/&gt;&lt;property id=&quot;20307&quot; value=&quot;299&quot;/&gt;&lt;/object&gt;&lt;object type=&quot;3&quot; unique_id=&quot;10022&quot;&gt;&lt;property id=&quot;20148&quot; value=&quot;5&quot;/&gt;&lt;property id=&quot;20300&quot; value=&quot;Slide 19 - &amp;quot;Overview of the PMT&amp;quot;&quot;/&gt;&lt;property id=&quot;20307&quot; value=&quot;286&quot;/&gt;&lt;/object&gt;&lt;object type=&quot;3&quot; unique_id=&quot;10023&quot;&gt;&lt;property id=&quot;20148&quot; value=&quot;5&quot;/&gt;&lt;property id=&quot;20300&quot; value=&quot;Slide 20 - &amp;quot;Features of the PMT&amp;quot;&quot;/&gt;&lt;property id=&quot;20307&quot; value=&quot;279&quot;/&gt;&lt;/object&gt;&lt;object type=&quot;3&quot; unique_id=&quot;10024&quot;&gt;&lt;property id=&quot;20148&quot; value=&quot;5&quot;/&gt;&lt;property id=&quot;20300&quot; value=&quot;Slide 21 - &amp;quot;PMT Step-by-Step&amp;quot;&quot;/&gt;&lt;property id=&quot;20307&quot; value=&quot;334&quot;/&gt;&lt;/object&gt;&lt;object type=&quot;3&quot; unique_id=&quot;10025&quot;&gt;&lt;property id=&quot;20148&quot; value=&quot;5&quot;/&gt;&lt;property id=&quot;20300&quot; value=&quot;Slide 22 - &amp;quot;Step 1: Log In&amp;quot;&quot;/&gt;&lt;property id=&quot;20307&quot; value=&quot;315&quot;/&gt;&lt;/object&gt;&lt;object type=&quot;3&quot; unique_id=&quot;10026&quot;&gt;&lt;property id=&quot;20148&quot; value=&quot;5&quot;/&gt;&lt;property id=&quot;20300&quot; value=&quot;Slide 23 - &amp;quot;Step 2: Profile&amp;quot;&quot;/&gt;&lt;property id=&quot;20307&quot; value=&quot;316&quot;/&gt;&lt;/object&gt;&lt;object type=&quot;3&quot; unique_id=&quot;10027&quot;&gt;&lt;property id=&quot;20148&quot; value=&quot;5&quot;/&gt;&lt;property id=&quot;20300&quot; value=&quot;Slide 24 - &amp;quot;Step 3: Information and Resources&amp;quot;&quot;/&gt;&lt;property id=&quot;20307&quot; value=&quot;317&quot;/&gt;&lt;/object&gt;&lt;object type=&quot;3&quot; unique_id=&quot;10028&quot;&gt;&lt;property id=&quot;20148&quot; value=&quot;5&quot;/&gt;&lt;property id=&quot;20300&quot; value=&quot;Slide 25 - &amp;quot;Step 4: Federal Awards&amp;quot;&quot;/&gt;&lt;property id=&quot;20307&quot; value=&quot;332&quot;/&gt;&lt;/object&gt;&lt;object type=&quot;3&quot; unique_id=&quot;10029&quot;&gt;&lt;property id=&quot;20148&quot; value=&quot;5&quot;/&gt;&lt;property id=&quot;20300&quot; value=&quot;Slide 26 - &amp;quot;Step 5: General Award Information&amp;quot;&quot;/&gt;&lt;property id=&quot;20307&quot; value=&quot;325&quot;/&gt;&lt;/object&gt;&lt;object type=&quot;3&quot; unique_id=&quot;10030&quot;&gt;&lt;property id=&quot;20148&quot; value=&quot;5&quot;/&gt;&lt;property id=&quot;20300&quot; value=&quot;Slide 27 - &amp;quot;Step 6: Data Entry – Performance Measures&amp;quot;&quot;/&gt;&lt;property id=&quot;20307&quot; value=&quot;328&quot;/&gt;&lt;/object&gt;&lt;object type=&quot;3&quot; unique_id=&quot;10031&quot;&gt;&lt;property id=&quot;20148&quot; value=&quot;5&quot;/&gt;&lt;property id=&quot;20300&quot; value=&quot;Slide 28 - &amp;quot;Step 6: Data Entry – Performance Measures&amp;quot;&quot;/&gt;&lt;property id=&quot;20307&quot; value=&quot;329&quot;/&gt;&lt;/object&gt;&lt;object type=&quot;3&quot; unique_id=&quot;10032&quot;&gt;&lt;property id=&quot;20148&quot; value=&quot;5&quot;/&gt;&lt;property id=&quot;20300&quot; value=&quot;Slide 29 - &amp;quot;Step 6: Data Entry – Performance Measures&amp;quot;&quot;/&gt;&lt;property id=&quot;20307&quot; value=&quot;326&quot;/&gt;&lt;/object&gt;&lt;object type=&quot;3&quot; unique_id=&quot;10033&quot;&gt;&lt;property id=&quot;20148&quot; value=&quot;5&quot;/&gt;&lt;property id=&quot;20300&quot; value=&quot;Slide 30 - &amp;quot;Step 6: Data Entry – Performance Measures&amp;quot;&quot;/&gt;&lt;property id=&quot;20307&quot; value=&quot;333&quot;/&gt;&lt;/object&gt;&lt;object type=&quot;3&quot; unique_id=&quot;10034&quot;&gt;&lt;property id=&quot;20148&quot; value=&quot;5&quot;/&gt;&lt;property id=&quot;20300&quot; value=&quot;Slide 31 - &amp;quot;Step 6: Data Entry – Performance Measures&amp;quot;&quot;/&gt;&lt;property id=&quot;20307&quot; value=&quot;327&quot;/&gt;&lt;/object&gt;&lt;object type=&quot;3&quot; unique_id=&quot;10035&quot;&gt;&lt;property id=&quot;20148&quot; value=&quot;5&quot;/&gt;&lt;property id=&quot;20300&quot; value=&quot;Slide 32 - &amp;quot;Step 6b: Data Entry – Narrative&amp;quot;&quot;/&gt;&lt;property id=&quot;20307&quot; value=&quot;331&quot;/&gt;&lt;/object&gt;&lt;object type=&quot;3&quot; unique_id=&quot;10036&quot;&gt;&lt;property id=&quot;20148&quot; value=&quot;5&quot;/&gt;&lt;property id=&quot;20300&quot; value=&quot;Slide 33 - &amp;quot;Step 6b: Data Entry – Narrative&amp;quot;&quot;/&gt;&lt;property id=&quot;20307&quot; value=&quot;323&quot;/&gt;&lt;/object&gt;&lt;object type=&quot;3&quot; unique_id=&quot;10037&quot;&gt;&lt;property id=&quot;20148&quot; value=&quot;5&quot;/&gt;&lt;property id=&quot;20300&quot; value=&quot;Slide 34 - &amp;quot;Step 7a: Create a Report&amp;quot;&quot;/&gt;&lt;property id=&quot;20307&quot; value=&quot;318&quot;/&gt;&lt;/object&gt;&lt;object type=&quot;3&quot; unique_id=&quot;10038&quot;&gt;&lt;property id=&quot;20148&quot; value=&quot;5&quot;/&gt;&lt;property id=&quot;20300&quot; value=&quot;Slide 35 - &amp;quot;Step 7: Create a Report&amp;quot;&quot;/&gt;&lt;property id=&quot;20307&quot; value=&quot;319&quot;/&gt;&lt;/object&gt;&lt;object type=&quot;3&quot; unique_id=&quot;10039&quot;&gt;&lt;property id=&quot;20148&quot; value=&quot;5&quot;/&gt;&lt;property id=&quot;20300&quot; value=&quot;Slide 36 - &amp;quot;Step 7b: GMS Report&amp;quot;&quot;/&gt;&lt;property id=&quot;20307&quot; value=&quot;336&quot;/&gt;&lt;/object&gt;&lt;object type=&quot;3&quot; unique_id=&quot;10040&quot;&gt;&lt;property id=&quot;20148&quot; value=&quot;5&quot;/&gt;&lt;property id=&quot;20300&quot; value=&quot;Slide 37 - &amp;quot;Frequently Asked Questions&amp;quot;&quot;/&gt;&lt;property id=&quot;20307&quot; value=&quot;311&quot;/&gt;&lt;/object&gt;&lt;object type=&quot;3&quot; unique_id=&quot;10041&quot;&gt;&lt;property id=&quot;20148&quot; value=&quot;5&quot;/&gt;&lt;property id=&quot;20300&quot; value=&quot;Slide 38 - &amp;quot;Frequently Asked Questions&amp;quot;&quot;/&gt;&lt;property id=&quot;20307&quot; value=&quot;335&quot;/&gt;&lt;/object&gt;&lt;object type=&quot;3&quot; unique_id=&quot;10042&quot;&gt;&lt;property id=&quot;20148&quot; value=&quot;5&quot;/&gt;&lt;property id=&quot;20300&quot; value=&quot;Slide 39 - &amp;quot;Please Remember!&amp;quot;&quot;/&gt;&lt;property id=&quot;20307&quot; value=&quot;281&quot;/&gt;&lt;/object&gt;&lt;object type=&quot;3&quot; unique_id=&quot;10043&quot;&gt;&lt;property id=&quot;20148&quot; value=&quot;5&quot;/&gt;&lt;property id=&quot;20300&quot; value=&quot;Slide 40 - &amp;quot;Contact Information&amp;quot;&quot;/&gt;&lt;property id=&quot;20307&quot; value=&quot;321&quot;/&gt;&lt;/object&gt;&lt;object type=&quot;3&quot; unique_id=&quot;10044&quot;&gt;&lt;property id=&quot;20148&quot; value=&quot;5&quot;/&gt;&lt;property id=&quot;20300&quot; value=&quot;Slide 41 - &amp;quot;Thank you!&amp;quot;&quot;/&gt;&lt;property id=&quot;20307&quot; value=&quot;322&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7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NDCITemplate">
  <a:themeElements>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DCI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Arial Rounded MT Bold" pitchFamily="34" charset="0"/>
          </a:defRPr>
        </a:defPPr>
      </a:lstStyle>
    </a:lnDef>
  </a:objectDefaults>
  <a:extraClrSchemeLst>
    <a:extraClrScheme>
      <a:clrScheme name="NDCI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7670</TotalTime>
  <Words>1871</Words>
  <Application>Microsoft Office PowerPoint</Application>
  <PresentationFormat>On-screen Show (4:3)</PresentationFormat>
  <Paragraphs>405</Paragraphs>
  <Slides>27</Slides>
  <Notes>1</Notes>
  <HiddenSlides>0</HiddenSlides>
  <MMClips>0</MMClips>
  <ScaleCrop>false</ScaleCrop>
  <HeadingPairs>
    <vt:vector size="6" baseType="variant">
      <vt:variant>
        <vt:lpstr>Fonts Used</vt:lpstr>
      </vt:variant>
      <vt:variant>
        <vt:i4>10</vt:i4>
      </vt:variant>
      <vt:variant>
        <vt:lpstr>Theme</vt:lpstr>
      </vt:variant>
      <vt:variant>
        <vt:i4>19</vt:i4>
      </vt:variant>
      <vt:variant>
        <vt:lpstr>Slide Titles</vt:lpstr>
      </vt:variant>
      <vt:variant>
        <vt:i4>27</vt:i4>
      </vt:variant>
    </vt:vector>
  </HeadingPairs>
  <TitlesOfParts>
    <vt:vector size="56" baseType="lpstr">
      <vt:lpstr>Arial</vt:lpstr>
      <vt:lpstr>Calibri</vt:lpstr>
      <vt:lpstr>Courier New</vt:lpstr>
      <vt:lpstr>Garamond</vt:lpstr>
      <vt:lpstr>Georgia</vt:lpstr>
      <vt:lpstr>Symbol</vt:lpstr>
      <vt:lpstr>Times New Roman</vt:lpstr>
      <vt:lpstr>Trebuchet MS</vt:lpstr>
      <vt:lpstr>Wingdings</vt:lpstr>
      <vt:lpstr>Wingdings 2</vt:lpstr>
      <vt:lpstr>Urban</vt:lpstr>
      <vt:lpstr>2_Urban</vt:lpstr>
      <vt:lpstr>NDCITemplate</vt:lpstr>
      <vt:lpstr>1_NDCITemplate</vt:lpstr>
      <vt:lpstr>2_NDCITemplate</vt:lpstr>
      <vt:lpstr>3_NDCITemplate</vt:lpstr>
      <vt:lpstr>4_NDCITemplate</vt:lpstr>
      <vt:lpstr>5_NDCITemplate</vt:lpstr>
      <vt:lpstr>6_NDCITemplate</vt:lpstr>
      <vt:lpstr>7_NDCITemplate</vt:lpstr>
      <vt:lpstr>8_NDCITemplate</vt:lpstr>
      <vt:lpstr>9_NDCITemplate</vt:lpstr>
      <vt:lpstr>10_NDCITemplate</vt:lpstr>
      <vt:lpstr>11_NDCITemplate</vt:lpstr>
      <vt:lpstr>12_NDCITemplate</vt:lpstr>
      <vt:lpstr>13_NDCITemplate</vt:lpstr>
      <vt:lpstr>14_NDCITemplate</vt:lpstr>
      <vt:lpstr>15_NDCITemplate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Measurement Training for BJA Grantees</dc:title>
  <dc:subject>Performance Measurement Tool (PMT)</dc:subject>
  <dc:creator>BJA</dc:creator>
  <cp:lastModifiedBy>Davies, Andrew</cp:lastModifiedBy>
  <cp:revision>400</cp:revision>
  <cp:lastPrinted>2013-10-16T18:49:05Z</cp:lastPrinted>
  <dcterms:created xsi:type="dcterms:W3CDTF">2010-12-08T21:20:25Z</dcterms:created>
  <dcterms:modified xsi:type="dcterms:W3CDTF">2015-01-07T14:54:04Z</dcterms:modified>
</cp:coreProperties>
</file>